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10691800" cx="7559675"/>
  <p:notesSz cx="6858000" cy="9144000"/>
  <p:embeddedFontLst>
    <p:embeddedFont>
      <p:font typeface="Open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5" roundtripDataSignature="AMtx7mi1NurYvZi3WfsJdrYQWl3VU7XZh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OpenSans-bold.fntdata"/><Relationship Id="rId21" Type="http://schemas.openxmlformats.org/officeDocument/2006/relationships/font" Target="fonts/OpenSans-regular.fntdata"/><Relationship Id="rId24" Type="http://schemas.openxmlformats.org/officeDocument/2006/relationships/font" Target="fonts/OpenSans-boldItalic.fntdata"/><Relationship Id="rId23" Type="http://schemas.openxmlformats.org/officeDocument/2006/relationships/font" Target="fonts/OpenSans-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f81126334d_0_84: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gf81126334d_0_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f81126334d_0_117: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gf81126334d_0_1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f81126334d_0_14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gf81126334d_0_1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f7f8b365c8_1_14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gf7f8b365c8_1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0b6be8c56f_0_0: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g30b6be8c56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30b6be8c56f_0_1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g30b6be8c56f_0_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11220938a78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5" name="Google Shape;305;g11220938a78_1_0:notes"/>
          <p:cNvSpPr/>
          <p:nvPr>
            <p:ph idx="2" type="sldImg"/>
          </p:nvPr>
        </p:nvSpPr>
        <p:spPr>
          <a:xfrm>
            <a:off x="2520110"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f8a48c4d7a_0_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gf8a48c4d7a_0_2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f7f8b365c8_2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gf7f8b365c8_2_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f8a48c4d7a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gf8a48c4d7a_0_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f81126334d_0_6: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gf81126334d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f81126334d_0_2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gf81126334d_0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f81126334d_0_4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gf81126334d_0_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f7f8b365c8_1_2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gf7f8b365c8_1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f81126334d_0_64: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gf81126334d_0_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2"/>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3"/>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4"/>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5"/>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5"/>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6"/>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7"/>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7"/>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7"/>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7"/>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0"/>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10"/>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1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1"/>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p:nvPr>
            <p:ph idx="2" type="pic"/>
          </p:nvPr>
        </p:nvSpPr>
        <p:spPr>
          <a:xfrm>
            <a:off x="3213985" y="1539450"/>
            <a:ext cx="3827100" cy="7598100"/>
          </a:xfrm>
          <a:prstGeom prst="rect">
            <a:avLst/>
          </a:prstGeom>
          <a:noFill/>
          <a:ln>
            <a:noFill/>
          </a:ln>
        </p:spPr>
      </p:sp>
      <p:sp>
        <p:nvSpPr>
          <p:cNvPr id="64" name="Google Shape;64;p11"/>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10.png"/><Relationship Id="rId6"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tinyurl.com/openedrecfr"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tinyurl.com/openedrecfr"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tinyurl.com/openedrecfr"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tinyurl.com/openedrecfr"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png"/><Relationship Id="rId4" Type="http://schemas.openxmlformats.org/officeDocument/2006/relationships/hyperlink" Target="https://tinyurl.com/openedrecfr" TargetMode="External"/><Relationship Id="rId5"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tinyurl.com/openedrecfr"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png"/><Relationship Id="rId4" Type="http://schemas.openxmlformats.org/officeDocument/2006/relationships/image" Target="../media/image6.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10.png"/><Relationship Id="rId6" Type="http://schemas.openxmlformats.org/officeDocument/2006/relationships/image" Target="../media/image3.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noel/"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 Id="rId9" Type="http://schemas.openxmlformats.org/officeDocument/2006/relationships/hyperlink" Target="https://tinyurl.com/openedrecfr" TargetMode="External"/><Relationship Id="rId5" Type="http://schemas.openxmlformats.org/officeDocument/2006/relationships/hyperlink" Target="https://doi.org/10.5281/zenodo.5568482" TargetMode="External"/><Relationship Id="rId6" Type="http://schemas.openxmlformats.org/officeDocument/2006/relationships/hyperlink" Target="https://doi.org/10.5281/zenodo.5568482" TargetMode="External"/><Relationship Id="rId7" Type="http://schemas.openxmlformats.org/officeDocument/2006/relationships/hyperlink" Target="https://sparceurope.org/" TargetMode="External"/><Relationship Id="rId8"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tinyurl.com/openedrecf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tinyurl.com/openedrecfr"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tinyurl.com/openedrecfr"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tinyurl.com/openedrecfr"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tinyurl.com/openedrecfr"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tinyurl.com/openedrecfr"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85" name="Google Shape;85;p1"/>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sp>
        <p:nvSpPr>
          <p:cNvPr id="86" name="Google Shape;86;p1"/>
          <p:cNvSpPr txBox="1"/>
          <p:nvPr/>
        </p:nvSpPr>
        <p:spPr>
          <a:xfrm>
            <a:off x="570907" y="4595025"/>
            <a:ext cx="6418200" cy="16011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UNE </a:t>
            </a:r>
            <a:r>
              <a:rPr b="1" lang="en-DE" sz="4600">
                <a:solidFill>
                  <a:srgbClr val="004993"/>
                </a:solidFill>
                <a:latin typeface="Open Sans"/>
                <a:ea typeface="Open Sans"/>
                <a:cs typeface="Open Sans"/>
                <a:sym typeface="Open Sans"/>
              </a:rPr>
              <a:t>BOÎTE</a:t>
            </a:r>
            <a:r>
              <a:rPr b="1" i="0" lang="en-DE" sz="4600" u="none" cap="none" strike="noStrike">
                <a:solidFill>
                  <a:srgbClr val="004993"/>
                </a:solidFill>
                <a:latin typeface="Open Sans"/>
                <a:ea typeface="Open Sans"/>
                <a:cs typeface="Open Sans"/>
                <a:sym typeface="Open Sans"/>
              </a:rPr>
              <a:t> </a:t>
            </a:r>
            <a:r>
              <a:rPr b="1" lang="en-DE" sz="4600">
                <a:solidFill>
                  <a:srgbClr val="004993"/>
                </a:solidFill>
                <a:latin typeface="Open Sans"/>
                <a:ea typeface="Open Sans"/>
                <a:cs typeface="Open Sans"/>
                <a:sym typeface="Open Sans"/>
              </a:rPr>
              <a:t>À</a:t>
            </a:r>
            <a:r>
              <a:rPr b="1" i="0" lang="en-DE" sz="4600" u="none" cap="none" strike="noStrike">
                <a:solidFill>
                  <a:srgbClr val="004993"/>
                </a:solidFill>
                <a:latin typeface="Open Sans"/>
                <a:ea typeface="Open Sans"/>
                <a:cs typeface="Open Sans"/>
                <a:sym typeface="Open Sans"/>
              </a:rPr>
              <a:t> OUTILS D’ENOEL</a:t>
            </a:r>
            <a:endParaRPr b="0" i="0" sz="1400" u="none" cap="none" strike="noStrike">
              <a:solidFill>
                <a:srgbClr val="000000"/>
              </a:solidFill>
              <a:latin typeface="Arial"/>
              <a:ea typeface="Arial"/>
              <a:cs typeface="Arial"/>
              <a:sym typeface="Arial"/>
            </a:endParaRPr>
          </a:p>
        </p:txBody>
      </p:sp>
      <p:sp>
        <p:nvSpPr>
          <p:cNvPr id="87" name="Google Shape;87;p1"/>
          <p:cNvSpPr txBox="1"/>
          <p:nvPr/>
        </p:nvSpPr>
        <p:spPr>
          <a:xfrm>
            <a:off x="569398" y="6066492"/>
            <a:ext cx="6418200" cy="9852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2600"/>
              <a:buFont typeface="Arial"/>
              <a:buNone/>
            </a:pPr>
            <a:r>
              <a:rPr b="1" i="0" lang="en-DE" sz="2600" u="none" cap="none" strike="noStrike">
                <a:solidFill>
                  <a:srgbClr val="004993"/>
                </a:solidFill>
                <a:latin typeface="Open Sans"/>
                <a:ea typeface="Open Sans"/>
                <a:cs typeface="Open Sans"/>
                <a:sym typeface="Open Sans"/>
              </a:rPr>
              <a:t>Utilisez nos modèles pour promouvoir </a:t>
            </a:r>
            <a:r>
              <a:rPr b="1" lang="en-DE" sz="2600">
                <a:solidFill>
                  <a:srgbClr val="004993"/>
                </a:solidFill>
                <a:latin typeface="Open Sans"/>
                <a:ea typeface="Open Sans"/>
                <a:cs typeface="Open Sans"/>
                <a:sym typeface="Open Sans"/>
              </a:rPr>
              <a:t>l'Éducation</a:t>
            </a:r>
            <a:r>
              <a:rPr b="1" i="0" lang="en-DE" sz="2600" u="none" cap="none" strike="noStrike">
                <a:solidFill>
                  <a:srgbClr val="004993"/>
                </a:solidFill>
                <a:latin typeface="Open Sans"/>
                <a:ea typeface="Open Sans"/>
                <a:cs typeface="Open Sans"/>
                <a:sym typeface="Open Sans"/>
              </a:rPr>
              <a:t> Ouverte</a:t>
            </a:r>
            <a:endParaRPr b="1" i="0" sz="2600" u="none" cap="none" strike="noStrike">
              <a:solidFill>
                <a:srgbClr val="004993"/>
              </a:solidFill>
              <a:latin typeface="Open Sans"/>
              <a:ea typeface="Open Sans"/>
              <a:cs typeface="Open Sans"/>
              <a:sym typeface="Open Sans"/>
            </a:endParaRPr>
          </a:p>
        </p:txBody>
      </p:sp>
      <p:pic>
        <p:nvPicPr>
          <p:cNvPr id="88" name="Google Shape;88;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gf81126334d_0_8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gf81126334d_0_84"/>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7" name="Google Shape;217;gf81126334d_0_84"/>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gf81126334d_0_84"/>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9" name="Google Shape;219;gf81126334d_0_8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0" name="Google Shape;220;gf81126334d_0_8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21" name="Google Shape;221;gf81126334d_0_8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22" name="Google Shape;222;gf81126334d_0_84"/>
          <p:cNvSpPr txBox="1"/>
          <p:nvPr/>
        </p:nvSpPr>
        <p:spPr>
          <a:xfrm>
            <a:off x="2328000" y="332471"/>
            <a:ext cx="46293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a:t>
            </a:r>
            <a:r>
              <a:rPr b="1" i="0" lang="en-DE" sz="1400" u="none" cap="none" strike="noStrike">
                <a:solidFill>
                  <a:srgbClr val="004993"/>
                </a:solidFill>
                <a:latin typeface="Open Sans"/>
                <a:ea typeface="Open Sans"/>
                <a:cs typeface="Open Sans"/>
                <a:sym typeface="Open Sans"/>
              </a:rPr>
              <a:t>Les ressources éducatives libres (REL) </a:t>
            </a:r>
            <a:r>
              <a:rPr b="0" i="0" lang="en-DE" sz="1400" u="none" cap="none" strike="noStrike">
                <a:solidFill>
                  <a:srgbClr val="004993"/>
                </a:solidFill>
                <a:latin typeface="Open Sans"/>
                <a:ea typeface="Open Sans"/>
                <a:cs typeface="Open Sans"/>
                <a:sym typeface="Open Sans"/>
              </a:rPr>
              <a:t>sont des matériels d’apprentissage, d’enseignement, et de recherche sur </a:t>
            </a:r>
            <a:r>
              <a:rPr b="1" i="0" lang="en-DE" sz="1400" u="none" cap="none" strike="noStrike">
                <a:solidFill>
                  <a:srgbClr val="004993"/>
                </a:solidFill>
                <a:latin typeface="Open Sans"/>
                <a:ea typeface="Open Sans"/>
                <a:cs typeface="Open Sans"/>
                <a:sym typeface="Open Sans"/>
              </a:rPr>
              <a:t>tout format et support</a:t>
            </a:r>
            <a:r>
              <a:rPr b="0" i="0" lang="en-DE" sz="1400" u="none" cap="none" strike="noStrike">
                <a:solidFill>
                  <a:srgbClr val="004993"/>
                </a:solidFill>
                <a:latin typeface="Open Sans"/>
                <a:ea typeface="Open Sans"/>
                <a:cs typeface="Open Sans"/>
                <a:sym typeface="Open Sans"/>
              </a:rPr>
              <a:t>, relevant du domaine public ou bien protégés par le droit d’auteur et publiés sous </a:t>
            </a:r>
            <a:r>
              <a:rPr b="1" i="0" lang="en-DE" sz="1400" u="none" cap="none" strike="noStrike">
                <a:solidFill>
                  <a:srgbClr val="004993"/>
                </a:solidFill>
                <a:latin typeface="Open Sans"/>
                <a:ea typeface="Open Sans"/>
                <a:cs typeface="Open Sans"/>
                <a:sym typeface="Open Sans"/>
              </a:rPr>
              <a:t>licence ouverte</a:t>
            </a:r>
            <a:r>
              <a:rPr b="0" i="0" lang="en-DE" sz="1400" u="none" cap="none" strike="noStrik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r>
              <a:rPr lang="en-D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
        <p:nvSpPr>
          <p:cNvPr id="223" name="Google Shape;223;gf81126334d_0_84"/>
          <p:cNvSpPr txBox="1"/>
          <p:nvPr/>
        </p:nvSpPr>
        <p:spPr>
          <a:xfrm>
            <a:off x="493200" y="23819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D’après la recommandation de l’UNESCO sur les Ressources Éducatives Libres (REL) :</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https://tinyurl.com/openedrecfr</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24" name="Google Shape;224;gf81126334d_0_84"/>
          <p:cNvSpPr txBox="1"/>
          <p:nvPr/>
        </p:nvSpPr>
        <p:spPr>
          <a:xfrm>
            <a:off x="425125" y="4013050"/>
            <a:ext cx="5667600" cy="572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Avantages de l'Éducation Ouverte pour les </a:t>
            </a:r>
            <a:r>
              <a:rPr b="1" i="0" lang="en-DE" sz="1800" u="none" cap="none" strike="noStrike">
                <a:solidFill>
                  <a:srgbClr val="45BEDF"/>
                </a:solidFill>
                <a:latin typeface="Open Sans"/>
                <a:ea typeface="Open Sans"/>
                <a:cs typeface="Open Sans"/>
                <a:sym typeface="Open Sans"/>
              </a:rPr>
              <a:t>institutions</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chemeClr val="lt1"/>
                </a:solidFill>
                <a:latin typeface="Open Sans"/>
                <a:ea typeface="Open Sans"/>
                <a:cs typeface="Open Sans"/>
                <a:sym typeface="Open Sans"/>
              </a:rPr>
              <a:t>Favoriser les économies d'échelle </a:t>
            </a:r>
            <a:r>
              <a:rPr b="0" i="0" lang="en-DE" sz="1300" u="none" cap="none" strike="noStrike">
                <a:solidFill>
                  <a:schemeClr val="lt1"/>
                </a:solidFill>
                <a:latin typeface="Open Sans"/>
                <a:ea typeface="Open Sans"/>
                <a:cs typeface="Open Sans"/>
                <a:sym typeface="Open Sans"/>
              </a:rPr>
              <a:t>: </a:t>
            </a:r>
            <a:r>
              <a:rPr lang="en-DE" sz="1300">
                <a:solidFill>
                  <a:schemeClr val="lt1"/>
                </a:solidFill>
                <a:latin typeface="Open Sans"/>
                <a:ea typeface="Open Sans"/>
                <a:cs typeface="Open Sans"/>
                <a:sym typeface="Open Sans"/>
              </a:rPr>
              <a:t>l</a:t>
            </a:r>
            <a:r>
              <a:rPr b="0" i="0" lang="en-DE" sz="1300" u="none" cap="none" strike="noStrike">
                <a:solidFill>
                  <a:schemeClr val="lt1"/>
                </a:solidFill>
                <a:latin typeface="Open Sans"/>
                <a:ea typeface="Open Sans"/>
                <a:cs typeface="Open Sans"/>
                <a:sym typeface="Open Sans"/>
              </a:rPr>
              <a:t>es REL sont gratuites en ligne, abordables en version imprimée, peuvent être sauvegardées pour toujours et sont facilement mises à jour. Les budgets qui seraient autrement consacrés à l'achat de manuels peuvent être réorientés vers la technologie, l'amélioration de l'enseignement ou la réduction de la dette.</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1"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chemeClr val="lt1"/>
                </a:solidFill>
                <a:latin typeface="Open Sans"/>
                <a:ea typeface="Open Sans"/>
                <a:cs typeface="Open Sans"/>
                <a:sym typeface="Open Sans"/>
              </a:rPr>
              <a:t>Soutenir le développement du corps enseignant :</a:t>
            </a:r>
            <a:r>
              <a:rPr b="0" i="0" lang="en-DE" sz="1300" u="none" cap="none" strike="noStrike">
                <a:solidFill>
                  <a:schemeClr val="lt1"/>
                </a:solidFill>
                <a:latin typeface="Open Sans"/>
                <a:ea typeface="Open Sans"/>
                <a:cs typeface="Open Sans"/>
                <a:sym typeface="Open Sans"/>
              </a:rPr>
              <a:t> </a:t>
            </a:r>
            <a:r>
              <a:rPr lang="en-DE" sz="1300">
                <a:solidFill>
                  <a:schemeClr val="lt1"/>
                </a:solidFill>
                <a:latin typeface="Open Sans"/>
                <a:ea typeface="Open Sans"/>
                <a:cs typeface="Open Sans"/>
                <a:sym typeface="Open Sans"/>
              </a:rPr>
              <a:t>l</a:t>
            </a:r>
            <a:r>
              <a:rPr b="0" i="0" lang="en-DE" sz="1300" u="none" cap="none" strike="noStrike">
                <a:solidFill>
                  <a:schemeClr val="lt1"/>
                </a:solidFill>
                <a:latin typeface="Open Sans"/>
                <a:ea typeface="Open Sans"/>
                <a:cs typeface="Open Sans"/>
                <a:sym typeface="Open Sans"/>
              </a:rPr>
              <a:t>'amélioration de l'accès aux REL et de leur utilisation, ainsi que les échanges entre enseignants de différentes institutions sont favorisés. La qualité du matériel pédagogique augmente.</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chemeClr val="lt1"/>
                </a:solidFill>
                <a:latin typeface="Open Sans"/>
                <a:ea typeface="Open Sans"/>
                <a:cs typeface="Open Sans"/>
                <a:sym typeface="Open Sans"/>
              </a:rPr>
              <a:t>Tirer le meilleur parti des investissements publics : </a:t>
            </a:r>
            <a:r>
              <a:rPr lang="en-DE" sz="1300">
                <a:solidFill>
                  <a:schemeClr val="lt1"/>
                </a:solidFill>
                <a:latin typeface="Open Sans"/>
                <a:ea typeface="Open Sans"/>
                <a:cs typeface="Open Sans"/>
                <a:sym typeface="Open Sans"/>
              </a:rPr>
              <a:t>l</a:t>
            </a:r>
            <a:r>
              <a:rPr b="0" i="0" lang="en-DE" sz="1300" u="none" cap="none" strike="noStrike">
                <a:solidFill>
                  <a:schemeClr val="lt1"/>
                </a:solidFill>
                <a:latin typeface="Open Sans"/>
                <a:ea typeface="Open Sans"/>
                <a:cs typeface="Open Sans"/>
                <a:sym typeface="Open Sans"/>
              </a:rPr>
              <a:t>es ressources provenant de financements publics sont utilisées pour créer des connaissances publiques, partagées transversalement par de multiples institutions pour des coûts additionnels réduits.</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300"/>
              <a:buFont typeface="Arial"/>
              <a:buNone/>
            </a:pPr>
            <a:r>
              <a:rPr b="1" i="0" lang="en-DE" sz="1300" u="none" cap="none" strike="noStrike">
                <a:solidFill>
                  <a:schemeClr val="lt1"/>
                </a:solidFill>
                <a:latin typeface="Open Sans"/>
                <a:ea typeface="Open Sans"/>
                <a:cs typeface="Open Sans"/>
                <a:sym typeface="Open Sans"/>
              </a:rPr>
              <a:t>Soutenir l'autopromotion :</a:t>
            </a:r>
            <a:r>
              <a:rPr b="0" i="0" lang="en-DE" sz="1300" u="none" cap="none" strike="noStrike">
                <a:solidFill>
                  <a:schemeClr val="lt1"/>
                </a:solidFill>
                <a:latin typeface="Open Sans"/>
                <a:ea typeface="Open Sans"/>
                <a:cs typeface="Open Sans"/>
                <a:sym typeface="Open Sans"/>
              </a:rPr>
              <a:t> </a:t>
            </a:r>
            <a:r>
              <a:rPr lang="en-DE" sz="1300">
                <a:solidFill>
                  <a:schemeClr val="lt1"/>
                </a:solidFill>
                <a:latin typeface="Open Sans"/>
                <a:ea typeface="Open Sans"/>
                <a:cs typeface="Open Sans"/>
                <a:sym typeface="Open Sans"/>
              </a:rPr>
              <a:t>l</a:t>
            </a:r>
            <a:r>
              <a:rPr b="0" i="0" lang="en-DE" sz="1300" u="none" cap="none" strike="noStrike">
                <a:solidFill>
                  <a:schemeClr val="lt1"/>
                </a:solidFill>
                <a:latin typeface="Open Sans"/>
                <a:ea typeface="Open Sans"/>
                <a:cs typeface="Open Sans"/>
                <a:sym typeface="Open Sans"/>
              </a:rPr>
              <a:t>e partage et la réutilisation de REL de qualité bénéficie largement à l'image publique de l'établissement.</a:t>
            </a:r>
            <a:endParaRPr b="0" i="0" sz="13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300"/>
              <a:buFont typeface="Arial"/>
              <a:buNone/>
            </a:pPr>
            <a:r>
              <a:t/>
            </a:r>
            <a:endParaRPr b="1"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300"/>
              <a:buFont typeface="Arial"/>
              <a:buNone/>
            </a:pPr>
            <a:r>
              <a:rPr b="1" i="0" lang="en-DE" sz="1300" u="none" cap="none" strike="noStrike">
                <a:solidFill>
                  <a:schemeClr val="lt1"/>
                </a:solidFill>
                <a:latin typeface="Open Sans"/>
                <a:ea typeface="Open Sans"/>
                <a:cs typeface="Open Sans"/>
                <a:sym typeface="Open Sans"/>
              </a:rPr>
              <a:t>Soutenir la collaboration internationale :</a:t>
            </a:r>
            <a:r>
              <a:rPr b="0" i="0" lang="en-DE" sz="1300" u="none" cap="none" strike="noStrike">
                <a:solidFill>
                  <a:schemeClr val="lt1"/>
                </a:solidFill>
                <a:latin typeface="Open Sans"/>
                <a:ea typeface="Open Sans"/>
                <a:cs typeface="Open Sans"/>
                <a:sym typeface="Open Sans"/>
              </a:rPr>
              <a:t> </a:t>
            </a:r>
            <a:r>
              <a:rPr lang="en-DE" sz="1300">
                <a:solidFill>
                  <a:schemeClr val="lt1"/>
                </a:solidFill>
                <a:latin typeface="Open Sans"/>
                <a:ea typeface="Open Sans"/>
                <a:cs typeface="Open Sans"/>
                <a:sym typeface="Open Sans"/>
              </a:rPr>
              <a:t>t</a:t>
            </a:r>
            <a:r>
              <a:rPr b="0" i="0" lang="en-DE" sz="1300" u="none" cap="none" strike="noStrike">
                <a:solidFill>
                  <a:schemeClr val="lt1"/>
                </a:solidFill>
                <a:latin typeface="Open Sans"/>
                <a:ea typeface="Open Sans"/>
                <a:cs typeface="Open Sans"/>
                <a:sym typeface="Open Sans"/>
              </a:rPr>
              <a:t>ravailler avec des REL augmente la visibilité de l'établissement et améliore sa réputation au niveau international grâce à une collaboration active avec d'autres institutions dans le monde.</a:t>
            </a:r>
            <a:endParaRPr b="1" i="0" sz="1600" u="none" cap="none" strike="noStrike">
              <a:solidFill>
                <a:schemeClr val="lt1"/>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gf81126334d_0_117"/>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gf81126334d_0_117"/>
          <p:cNvSpPr/>
          <p:nvPr/>
        </p:nvSpPr>
        <p:spPr>
          <a:xfrm>
            <a:off x="187969" y="3899775"/>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1" name="Google Shape;231;gf81126334d_0_117"/>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gf81126334d_0_117"/>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3" name="Google Shape;233;gf81126334d_0_117"/>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4" name="Google Shape;234;gf81126334d_0_117"/>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5" name="Google Shape;235;gf81126334d_0_11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36" name="Google Shape;236;gf81126334d_0_117"/>
          <p:cNvSpPr txBox="1"/>
          <p:nvPr/>
        </p:nvSpPr>
        <p:spPr>
          <a:xfrm>
            <a:off x="332119" y="4142550"/>
            <a:ext cx="5616000" cy="557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800"/>
              <a:buFont typeface="Arial"/>
              <a:buNone/>
            </a:pPr>
            <a:r>
              <a:rPr b="1" i="0" lang="en-DE" sz="1800" u="none" cap="none" strike="noStrike">
                <a:solidFill>
                  <a:schemeClr val="lt1"/>
                </a:solidFill>
                <a:latin typeface="Open Sans"/>
                <a:ea typeface="Open Sans"/>
                <a:cs typeface="Open Sans"/>
                <a:sym typeface="Open Sans"/>
              </a:rPr>
              <a:t>Avantages de l'Éducation Ouverte pour les </a:t>
            </a:r>
            <a:r>
              <a:rPr b="1" i="0" lang="en-DE" sz="1800" u="none" cap="none" strike="noStrike">
                <a:solidFill>
                  <a:srgbClr val="45BEDF"/>
                </a:solidFill>
                <a:latin typeface="Open Sans"/>
                <a:ea typeface="Open Sans"/>
                <a:cs typeface="Open Sans"/>
                <a:sym typeface="Open Sans"/>
              </a:rPr>
              <a:t>institutions</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n-DE" sz="1600" u="none" cap="none" strike="noStrike">
                <a:solidFill>
                  <a:schemeClr val="lt1"/>
                </a:solidFill>
                <a:latin typeface="Open Sans"/>
                <a:ea typeface="Open Sans"/>
                <a:cs typeface="Open Sans"/>
                <a:sym typeface="Open Sans"/>
              </a:rPr>
              <a:t>Faciliter l'accès à l'enseignement :</a:t>
            </a:r>
            <a:r>
              <a:rPr b="1" i="0" lang="en-DE" sz="1500" u="none" cap="none" strike="noStrike">
                <a:solidFill>
                  <a:schemeClr val="lt1"/>
                </a:solidFill>
                <a:latin typeface="Open Sans"/>
                <a:ea typeface="Open Sans"/>
                <a:cs typeface="Open Sans"/>
                <a:sym typeface="Open Sans"/>
              </a:rPr>
              <a:t> </a:t>
            </a:r>
            <a:br>
              <a:rPr b="0" i="0" lang="en-DE" sz="1500" u="none" cap="none" strike="noStrike">
                <a:solidFill>
                  <a:schemeClr val="lt1"/>
                </a:solidFill>
                <a:latin typeface="Open Sans"/>
                <a:ea typeface="Open Sans"/>
                <a:cs typeface="Open Sans"/>
                <a:sym typeface="Open Sans"/>
              </a:rPr>
            </a:br>
            <a:r>
              <a:rPr lang="en-DE" sz="1500">
                <a:solidFill>
                  <a:schemeClr val="lt1"/>
                </a:solidFill>
                <a:latin typeface="Open Sans"/>
                <a:ea typeface="Open Sans"/>
                <a:cs typeface="Open Sans"/>
                <a:sym typeface="Open Sans"/>
              </a:rPr>
              <a:t>l</a:t>
            </a:r>
            <a:r>
              <a:rPr b="0" i="0" lang="en-DE" sz="1500" u="none" cap="none" strike="noStrike">
                <a:solidFill>
                  <a:schemeClr val="lt1"/>
                </a:solidFill>
                <a:latin typeface="Open Sans"/>
                <a:ea typeface="Open Sans"/>
                <a:cs typeface="Open Sans"/>
                <a:sym typeface="Open Sans"/>
              </a:rPr>
              <a:t>'utilisation des REL élargit l'accès et augmente la participation à l'enseignement supérieur à des apprenants non traditionnels, qui font leur choix en fonction de la qualité du matériel pédagogique proposé.</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500"/>
              <a:buFont typeface="Arial"/>
              <a:buNone/>
            </a:pPr>
            <a:r>
              <a:t/>
            </a:r>
            <a:endParaRPr b="0"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n-DE" sz="1600" u="none" cap="none" strike="noStrike">
                <a:solidFill>
                  <a:schemeClr val="lt1"/>
                </a:solidFill>
                <a:latin typeface="Open Sans"/>
                <a:ea typeface="Open Sans"/>
                <a:cs typeface="Open Sans"/>
                <a:sym typeface="Open Sans"/>
              </a:rPr>
              <a:t>Améliorer la fidélisation des alumni : </a:t>
            </a:r>
            <a:br>
              <a:rPr b="0" i="0" lang="en-DE" sz="1500" u="none" cap="none" strike="noStrike">
                <a:solidFill>
                  <a:schemeClr val="lt1"/>
                </a:solidFill>
                <a:latin typeface="Open Sans"/>
                <a:ea typeface="Open Sans"/>
                <a:cs typeface="Open Sans"/>
                <a:sym typeface="Open Sans"/>
              </a:rPr>
            </a:br>
            <a:r>
              <a:rPr lang="en-DE" sz="1500">
                <a:solidFill>
                  <a:schemeClr val="lt1"/>
                </a:solidFill>
                <a:latin typeface="Open Sans"/>
                <a:ea typeface="Open Sans"/>
                <a:cs typeface="Open Sans"/>
                <a:sym typeface="Open Sans"/>
              </a:rPr>
              <a:t>o</a:t>
            </a:r>
            <a:r>
              <a:rPr b="0" i="0" lang="en-DE" sz="1500" u="none" cap="none" strike="noStrike">
                <a:solidFill>
                  <a:schemeClr val="lt1"/>
                </a:solidFill>
                <a:latin typeface="Open Sans"/>
                <a:ea typeface="Open Sans"/>
                <a:cs typeface="Open Sans"/>
                <a:sym typeface="Open Sans"/>
              </a:rPr>
              <a:t>ffrir des REL de qualité aux anciens élèves permet à l'établissement de conserver un lien actif avec eux.</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0"/>
              </a:spcAft>
              <a:buClr>
                <a:schemeClr val="dk1"/>
              </a:buClr>
              <a:buSzPts val="1100"/>
              <a:buFont typeface="Arial"/>
              <a:buNone/>
            </a:pPr>
            <a:r>
              <a:t/>
            </a:r>
            <a:endParaRPr b="1" i="0" sz="1500" u="none" cap="none" strike="noStrike">
              <a:solidFill>
                <a:srgbClr val="FFDE59"/>
              </a:solidFill>
              <a:latin typeface="Open Sans"/>
              <a:ea typeface="Open Sans"/>
              <a:cs typeface="Open Sans"/>
              <a:sym typeface="Open Sans"/>
            </a:endParaRPr>
          </a:p>
          <a:p>
            <a:pPr indent="0" lvl="0" marL="0" marR="0" rtl="0" algn="l">
              <a:lnSpc>
                <a:spcPct val="100000"/>
              </a:lnSpc>
              <a:spcBef>
                <a:spcPts val="1200"/>
              </a:spcBef>
              <a:spcAft>
                <a:spcPts val="0"/>
              </a:spcAft>
              <a:buClr>
                <a:schemeClr val="dk1"/>
              </a:buClr>
              <a:buSzPts val="11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p:txBody>
      </p:sp>
      <p:sp>
        <p:nvSpPr>
          <p:cNvPr id="237" name="Google Shape;237;gf81126334d_0_117"/>
          <p:cNvSpPr txBox="1"/>
          <p:nvPr/>
        </p:nvSpPr>
        <p:spPr>
          <a:xfrm>
            <a:off x="2328000" y="332471"/>
            <a:ext cx="46293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a:t>
            </a:r>
            <a:r>
              <a:rPr b="1" i="0" lang="en-DE" sz="1400" u="none" cap="none" strike="noStrike">
                <a:solidFill>
                  <a:srgbClr val="004993"/>
                </a:solidFill>
                <a:latin typeface="Open Sans"/>
                <a:ea typeface="Open Sans"/>
                <a:cs typeface="Open Sans"/>
                <a:sym typeface="Open Sans"/>
              </a:rPr>
              <a:t>Les ressources éducatives libres (REL) </a:t>
            </a:r>
            <a:r>
              <a:rPr b="0" i="0" lang="en-DE" sz="1400" u="none" cap="none" strike="noStrike">
                <a:solidFill>
                  <a:srgbClr val="004993"/>
                </a:solidFill>
                <a:latin typeface="Open Sans"/>
                <a:ea typeface="Open Sans"/>
                <a:cs typeface="Open Sans"/>
                <a:sym typeface="Open Sans"/>
              </a:rPr>
              <a:t>sont des matériels d’apprentissage, d’enseignement, et de recherche sur </a:t>
            </a:r>
            <a:r>
              <a:rPr b="1" i="0" lang="en-DE" sz="1400" u="none" cap="none" strike="noStrike">
                <a:solidFill>
                  <a:srgbClr val="004993"/>
                </a:solidFill>
                <a:latin typeface="Open Sans"/>
                <a:ea typeface="Open Sans"/>
                <a:cs typeface="Open Sans"/>
                <a:sym typeface="Open Sans"/>
              </a:rPr>
              <a:t>tout format et support</a:t>
            </a:r>
            <a:r>
              <a:rPr b="0" i="0" lang="en-DE" sz="1400" u="none" cap="none" strike="noStrike">
                <a:solidFill>
                  <a:srgbClr val="004993"/>
                </a:solidFill>
                <a:latin typeface="Open Sans"/>
                <a:ea typeface="Open Sans"/>
                <a:cs typeface="Open Sans"/>
                <a:sym typeface="Open Sans"/>
              </a:rPr>
              <a:t>, relevant du domaine public ou bien protégés par le droit d’auteur et publiés sous </a:t>
            </a:r>
            <a:r>
              <a:rPr b="1" i="0" lang="en-DE" sz="1400" u="none" cap="none" strike="noStrike">
                <a:solidFill>
                  <a:srgbClr val="004993"/>
                </a:solidFill>
                <a:latin typeface="Open Sans"/>
                <a:ea typeface="Open Sans"/>
                <a:cs typeface="Open Sans"/>
                <a:sym typeface="Open Sans"/>
              </a:rPr>
              <a:t>licence ouverte</a:t>
            </a:r>
            <a:r>
              <a:rPr b="0" i="0" lang="en-DE" sz="1400" u="none" cap="none" strike="noStrik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r>
              <a:rPr lang="en-D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
        <p:nvSpPr>
          <p:cNvPr id="238" name="Google Shape;238;gf81126334d_0_117"/>
          <p:cNvSpPr txBox="1"/>
          <p:nvPr/>
        </p:nvSpPr>
        <p:spPr>
          <a:xfrm>
            <a:off x="493200" y="23819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D’après la recommandation de l’UNESCO sur les Ressources Éducatives Libres (REL) :</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https://tinyurl.com/openedrecfr</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f81126334d_0_141"/>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gf81126334d_0_141"/>
          <p:cNvSpPr/>
          <p:nvPr/>
        </p:nvSpPr>
        <p:spPr>
          <a:xfrm>
            <a:off x="259425" y="3899650"/>
            <a:ext cx="71511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5" name="Google Shape;245;gf81126334d_0_141"/>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6" name="Google Shape;246;gf81126334d_0_14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7" name="Google Shape;247;gf81126334d_0_14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8" name="Google Shape;248;gf81126334d_0_14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9" name="Google Shape;249;gf81126334d_0_14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50" name="Google Shape;250;gf81126334d_0_141"/>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1" name="Google Shape;251;gf81126334d_0_141"/>
          <p:cNvSpPr txBox="1"/>
          <p:nvPr/>
        </p:nvSpPr>
        <p:spPr>
          <a:xfrm>
            <a:off x="1915200" y="4012530"/>
            <a:ext cx="5375100" cy="637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DE" sz="1800" u="none" cap="none" strike="noStrike">
                <a:solidFill>
                  <a:srgbClr val="34C3E0"/>
                </a:solidFill>
                <a:latin typeface="Open Sans"/>
                <a:ea typeface="Open Sans"/>
                <a:cs typeface="Open Sans"/>
                <a:sym typeface="Open Sans"/>
              </a:rPr>
              <a:t>Avantages de l'Éducation Ouverte </a:t>
            </a:r>
            <a:r>
              <a:rPr b="1" i="0" lang="en-DE" sz="1800" u="none" cap="none" strike="noStrike">
                <a:solidFill>
                  <a:srgbClr val="00529C"/>
                </a:solidFill>
                <a:latin typeface="Open Sans"/>
                <a:ea typeface="Open Sans"/>
                <a:cs typeface="Open Sans"/>
                <a:sym typeface="Open Sans"/>
              </a:rPr>
              <a:t>pour tous</a:t>
            </a:r>
            <a:endParaRPr b="1" i="0" sz="1800" u="none" cap="none" strike="noStrike">
              <a:solidFill>
                <a:srgbClr val="00529C"/>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52" name="Google Shape;252;gf81126334d_0_141"/>
          <p:cNvSpPr/>
          <p:nvPr/>
        </p:nvSpPr>
        <p:spPr>
          <a:xfrm>
            <a:off x="-1157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gf81126334d_0_141"/>
          <p:cNvSpPr txBox="1"/>
          <p:nvPr/>
        </p:nvSpPr>
        <p:spPr>
          <a:xfrm>
            <a:off x="1892950" y="4407325"/>
            <a:ext cx="5517600" cy="526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Débloquer l'information : </a:t>
            </a:r>
            <a:r>
              <a:rPr lang="en-DE" sz="1300">
                <a:solidFill>
                  <a:srgbClr val="004993"/>
                </a:solidFill>
                <a:latin typeface="Open Sans"/>
                <a:ea typeface="Open Sans"/>
                <a:cs typeface="Open Sans"/>
                <a:sym typeface="Open Sans"/>
              </a:rPr>
              <a:t>l</a:t>
            </a:r>
            <a:r>
              <a:rPr b="0" i="0" lang="en-DE" sz="1300" u="none" cap="none" strike="noStrike">
                <a:solidFill>
                  <a:srgbClr val="004993"/>
                </a:solidFill>
                <a:latin typeface="Open Sans"/>
                <a:ea typeface="Open Sans"/>
                <a:cs typeface="Open Sans"/>
                <a:sym typeface="Open Sans"/>
              </a:rPr>
              <a:t>e savoir peut être partagé à grande échelle en débloquant les ressources éducatives par le biais de licences, pour tous ceux que cela intéresse.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Transférer les connaissances :</a:t>
            </a:r>
            <a:r>
              <a:rPr b="0" i="0" lang="en-DE" sz="1300" u="none" cap="none" strike="noStrike">
                <a:solidFill>
                  <a:srgbClr val="004993"/>
                </a:solidFill>
                <a:latin typeface="Open Sans"/>
                <a:ea typeface="Open Sans"/>
                <a:cs typeface="Open Sans"/>
                <a:sym typeface="Open Sans"/>
              </a:rPr>
              <a:t> </a:t>
            </a:r>
            <a:r>
              <a:rPr lang="en-DE" sz="1300">
                <a:solidFill>
                  <a:srgbClr val="004993"/>
                </a:solidFill>
                <a:latin typeface="Open Sans"/>
                <a:ea typeface="Open Sans"/>
                <a:cs typeface="Open Sans"/>
                <a:sym typeface="Open Sans"/>
              </a:rPr>
              <a:t>l</a:t>
            </a:r>
            <a:r>
              <a:rPr b="0" i="0" lang="en-DE" sz="1300" u="none" cap="none" strike="noStrike">
                <a:solidFill>
                  <a:srgbClr val="004993"/>
                </a:solidFill>
                <a:latin typeface="Open Sans"/>
                <a:ea typeface="Open Sans"/>
                <a:cs typeface="Open Sans"/>
                <a:sym typeface="Open Sans"/>
              </a:rPr>
              <a:t>es ressources éducatives créées avec les deniers publics sont à la disposition du public, réutilisables et partageables.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Se former tout au long de la vie :</a:t>
            </a:r>
            <a:r>
              <a:rPr b="0" i="0" lang="en-DE" sz="1300" u="none" cap="none" strike="noStrike">
                <a:solidFill>
                  <a:srgbClr val="004993"/>
                </a:solidFill>
                <a:latin typeface="Open Sans"/>
                <a:ea typeface="Open Sans"/>
                <a:cs typeface="Open Sans"/>
                <a:sym typeface="Open Sans"/>
              </a:rPr>
              <a:t> </a:t>
            </a:r>
            <a:r>
              <a:rPr lang="en-DE" sz="1300">
                <a:solidFill>
                  <a:srgbClr val="004993"/>
                </a:solidFill>
                <a:latin typeface="Open Sans"/>
                <a:ea typeface="Open Sans"/>
                <a:cs typeface="Open Sans"/>
                <a:sym typeface="Open Sans"/>
              </a:rPr>
              <a:t>p</a:t>
            </a:r>
            <a:r>
              <a:rPr b="0" i="0" lang="en-DE" sz="1300" u="none" cap="none" strike="noStrike">
                <a:solidFill>
                  <a:srgbClr val="004993"/>
                </a:solidFill>
                <a:latin typeface="Open Sans"/>
                <a:ea typeface="Open Sans"/>
                <a:cs typeface="Open Sans"/>
                <a:sym typeface="Open Sans"/>
              </a:rPr>
              <a:t>roposer un apprentissage en permanence permet d'actualiser ses savoirs. Cela est plus accessible pour tous, et permet de réduire l'écart entre l'apprentissage formel, informel ou non-formel</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Favoriser l'égalité </a:t>
            </a:r>
            <a:r>
              <a:rPr b="0" i="0" lang="en-DE" sz="1300" u="none" cap="none" strike="noStrike">
                <a:solidFill>
                  <a:srgbClr val="004993"/>
                </a:solidFill>
                <a:latin typeface="Open Sans"/>
                <a:ea typeface="Open Sans"/>
                <a:cs typeface="Open Sans"/>
                <a:sym typeface="Open Sans"/>
              </a:rPr>
              <a:t>: </a:t>
            </a:r>
            <a:r>
              <a:rPr lang="en-DE" sz="1300">
                <a:solidFill>
                  <a:srgbClr val="004993"/>
                </a:solidFill>
                <a:latin typeface="Open Sans"/>
                <a:ea typeface="Open Sans"/>
                <a:cs typeface="Open Sans"/>
                <a:sym typeface="Open Sans"/>
              </a:rPr>
              <a:t>l</a:t>
            </a:r>
            <a:r>
              <a:rPr b="0" i="0" lang="en-DE" sz="1300" u="none" cap="none" strike="noStrike">
                <a:solidFill>
                  <a:srgbClr val="004993"/>
                </a:solidFill>
                <a:latin typeface="Open Sans"/>
                <a:ea typeface="Open Sans"/>
                <a:cs typeface="Open Sans"/>
                <a:sym typeface="Open Sans"/>
              </a:rPr>
              <a:t>es ressources en ligne gratuites facilitent la transmission de connaissances de même qualité à tous, quel que soit le statut social et économique.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Promouvoir la diversité et l'inclusion :</a:t>
            </a:r>
            <a:r>
              <a:rPr b="0" i="0" lang="en-DE" sz="1300" u="none" cap="none" strike="noStrike">
                <a:solidFill>
                  <a:srgbClr val="004993"/>
                </a:solidFill>
                <a:latin typeface="Open Sans"/>
                <a:ea typeface="Open Sans"/>
                <a:cs typeface="Open Sans"/>
                <a:sym typeface="Open Sans"/>
              </a:rPr>
              <a:t> </a:t>
            </a:r>
            <a:r>
              <a:rPr lang="en-DE" sz="1300">
                <a:solidFill>
                  <a:srgbClr val="004993"/>
                </a:solidFill>
                <a:latin typeface="Open Sans"/>
                <a:ea typeface="Open Sans"/>
                <a:cs typeface="Open Sans"/>
                <a:sym typeface="Open Sans"/>
              </a:rPr>
              <a:t>l</a:t>
            </a:r>
            <a:r>
              <a:rPr b="0" i="0" lang="en-DE" sz="1300" u="none" cap="none" strike="noStrike">
                <a:solidFill>
                  <a:srgbClr val="004993"/>
                </a:solidFill>
                <a:latin typeface="Open Sans"/>
                <a:ea typeface="Open Sans"/>
                <a:cs typeface="Open Sans"/>
                <a:sym typeface="Open Sans"/>
              </a:rPr>
              <a:t>es REL sont des matériels accessibles sur Internet et qui se partagent facilement. Elles sont un excellent outil pour découvrir et se familiariser avec différents points de vue.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Encourager la science citoyenne :</a:t>
            </a:r>
            <a:r>
              <a:rPr b="0" i="0" lang="en-DE" sz="1300" u="none" cap="none" strike="noStrike">
                <a:solidFill>
                  <a:srgbClr val="004993"/>
                </a:solidFill>
                <a:latin typeface="Open Sans"/>
                <a:ea typeface="Open Sans"/>
                <a:cs typeface="Open Sans"/>
                <a:sym typeface="Open Sans"/>
              </a:rPr>
              <a:t> </a:t>
            </a:r>
            <a:r>
              <a:rPr lang="en-DE" sz="1300">
                <a:solidFill>
                  <a:srgbClr val="004993"/>
                </a:solidFill>
                <a:latin typeface="Open Sans"/>
                <a:ea typeface="Open Sans"/>
                <a:cs typeface="Open Sans"/>
                <a:sym typeface="Open Sans"/>
              </a:rPr>
              <a:t>l</a:t>
            </a:r>
            <a:r>
              <a:rPr b="0" i="0" lang="en-DE" sz="1300" u="none" cap="none" strike="noStrike">
                <a:solidFill>
                  <a:srgbClr val="004993"/>
                </a:solidFill>
                <a:latin typeface="Open Sans"/>
                <a:ea typeface="Open Sans"/>
                <a:cs typeface="Open Sans"/>
                <a:sym typeface="Open Sans"/>
              </a:rPr>
              <a:t>a connaissance peut être créée par tout le monde, et la disponibilité des matériels pédagogiques permet aux citoyens de continuer à acquérir des connaissances plus facilement.</a:t>
            </a:r>
            <a:endParaRPr b="1" i="0" sz="1300" u="none" cap="none" strike="noStrike">
              <a:solidFill>
                <a:srgbClr val="004993"/>
              </a:solidFill>
              <a:latin typeface="Open Sans"/>
              <a:ea typeface="Open Sans"/>
              <a:cs typeface="Open Sans"/>
              <a:sym typeface="Open Sans"/>
            </a:endParaRPr>
          </a:p>
        </p:txBody>
      </p:sp>
      <p:sp>
        <p:nvSpPr>
          <p:cNvPr id="254" name="Google Shape;254;gf81126334d_0_141"/>
          <p:cNvSpPr txBox="1"/>
          <p:nvPr/>
        </p:nvSpPr>
        <p:spPr>
          <a:xfrm>
            <a:off x="2328000" y="332471"/>
            <a:ext cx="46293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lang="en-DE">
                <a:solidFill>
                  <a:srgbClr val="004993"/>
                </a:solidFill>
                <a:latin typeface="Open Sans"/>
                <a:ea typeface="Open Sans"/>
                <a:cs typeface="Open Sans"/>
                <a:sym typeface="Open Sans"/>
              </a:rPr>
              <a:t>“</a:t>
            </a:r>
            <a:r>
              <a:rPr b="1" lang="en-DE">
                <a:solidFill>
                  <a:srgbClr val="004993"/>
                </a:solidFill>
                <a:latin typeface="Open Sans"/>
                <a:ea typeface="Open Sans"/>
                <a:cs typeface="Open Sans"/>
                <a:sym typeface="Open Sans"/>
              </a:rPr>
              <a:t>Les ressources éducatives libres (REL) </a:t>
            </a:r>
            <a:r>
              <a:rPr lang="en-DE">
                <a:solidFill>
                  <a:srgbClr val="004993"/>
                </a:solidFill>
                <a:latin typeface="Open Sans"/>
                <a:ea typeface="Open Sans"/>
                <a:cs typeface="Open Sans"/>
                <a:sym typeface="Open Sans"/>
              </a:rPr>
              <a:t>sont des matériels d’apprentissage, d’enseignement, et de recherche sur </a:t>
            </a:r>
            <a:r>
              <a:rPr b="1" lang="en-DE">
                <a:solidFill>
                  <a:srgbClr val="004993"/>
                </a:solidFill>
                <a:latin typeface="Open Sans"/>
                <a:ea typeface="Open Sans"/>
                <a:cs typeface="Open Sans"/>
                <a:sym typeface="Open Sans"/>
              </a:rPr>
              <a:t>tout format et support</a:t>
            </a:r>
            <a:r>
              <a:rPr lang="en-DE">
                <a:solidFill>
                  <a:srgbClr val="004993"/>
                </a:solidFill>
                <a:latin typeface="Open Sans"/>
                <a:ea typeface="Open Sans"/>
                <a:cs typeface="Open Sans"/>
                <a:sym typeface="Open Sans"/>
              </a:rPr>
              <a:t>, relevant du domaine public ou bien protégés par le droit d’auteur et publiés sous </a:t>
            </a:r>
            <a:r>
              <a:rPr b="1" lang="en-DE">
                <a:solidFill>
                  <a:srgbClr val="004993"/>
                </a:solidFill>
                <a:latin typeface="Open Sans"/>
                <a:ea typeface="Open Sans"/>
                <a:cs typeface="Open Sans"/>
                <a:sym typeface="Open Sans"/>
              </a:rPr>
              <a:t>licence ouverte</a:t>
            </a:r>
            <a:r>
              <a:rPr lang="en-D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endParaRPr b="0" i="0" sz="1700" u="none" cap="none" strike="noStrike">
              <a:solidFill>
                <a:srgbClr val="000000"/>
              </a:solidFill>
              <a:latin typeface="Open Sans"/>
              <a:ea typeface="Open Sans"/>
              <a:cs typeface="Open Sans"/>
              <a:sym typeface="Open Sans"/>
            </a:endParaRPr>
          </a:p>
        </p:txBody>
      </p:sp>
      <p:sp>
        <p:nvSpPr>
          <p:cNvPr id="255" name="Google Shape;255;gf81126334d_0_141"/>
          <p:cNvSpPr txBox="1"/>
          <p:nvPr/>
        </p:nvSpPr>
        <p:spPr>
          <a:xfrm>
            <a:off x="493200" y="23819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D’après la recommandation de l’UNESCO sur les Ressources Éducatives Libres (REL) :</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https://tinyurl.com/openedrecfr</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gf7f8b365c8_1_14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gf7f8b365c8_1_142"/>
          <p:cNvSpPr/>
          <p:nvPr/>
        </p:nvSpPr>
        <p:spPr>
          <a:xfrm>
            <a:off x="259425" y="3899650"/>
            <a:ext cx="71511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2" name="Google Shape;262;gf7f8b365c8_1_142"/>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3" name="Google Shape;263;gf7f8b365c8_1_1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4" name="Google Shape;264;gf7f8b365c8_1_1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5" name="Google Shape;265;gf7f8b365c8_1_1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6" name="Google Shape;266;gf7f8b365c8_1_1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7" name="Google Shape;267;gf7f8b365c8_1_14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8" name="Google Shape;268;gf7f8b365c8_1_142"/>
          <p:cNvSpPr txBox="1"/>
          <p:nvPr/>
        </p:nvSpPr>
        <p:spPr>
          <a:xfrm>
            <a:off x="1945200" y="4759000"/>
            <a:ext cx="5012100" cy="3263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DE" sz="1600" u="none" cap="none" strike="noStrike">
                <a:solidFill>
                  <a:srgbClr val="004993"/>
                </a:solidFill>
                <a:latin typeface="Open Sans"/>
                <a:ea typeface="Open Sans"/>
                <a:cs typeface="Open Sans"/>
                <a:sym typeface="Open Sans"/>
              </a:rPr>
              <a:t>Améliorer la qualité :</a:t>
            </a:r>
            <a:r>
              <a:rPr b="0" i="0" lang="en-DE" sz="1600" u="none" cap="none" strike="noStrike">
                <a:solidFill>
                  <a:srgbClr val="004993"/>
                </a:solidFill>
                <a:latin typeface="Open Sans"/>
                <a:ea typeface="Open Sans"/>
                <a:cs typeface="Open Sans"/>
                <a:sym typeface="Open Sans"/>
              </a:rPr>
              <a:t> </a:t>
            </a:r>
            <a:r>
              <a:rPr lang="en-DE" sz="1600">
                <a:solidFill>
                  <a:srgbClr val="004993"/>
                </a:solidFill>
                <a:latin typeface="Open Sans"/>
                <a:ea typeface="Open Sans"/>
                <a:cs typeface="Open Sans"/>
                <a:sym typeface="Open Sans"/>
              </a:rPr>
              <a:t>t</a:t>
            </a:r>
            <a:r>
              <a:rPr b="0" i="0" lang="en-DE" sz="1600" u="none" cap="none" strike="noStrike">
                <a:solidFill>
                  <a:srgbClr val="004993"/>
                </a:solidFill>
                <a:latin typeface="Open Sans"/>
                <a:ea typeface="Open Sans"/>
                <a:cs typeface="Open Sans"/>
                <a:sym typeface="Open Sans"/>
              </a:rPr>
              <a:t>out le monde peut contribuer à l'amélioration de la qualité des REL en posant des questions pour les clarifier ; pas d'accès, pas de questions ; pas de questions, pas de doute ; pas de doute, pas d'améliorations.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n-DE" sz="1600" u="none" cap="none" strike="noStrike">
                <a:solidFill>
                  <a:srgbClr val="004993"/>
                </a:solidFill>
                <a:latin typeface="Open Sans"/>
                <a:ea typeface="Open Sans"/>
                <a:cs typeface="Open Sans"/>
                <a:sym typeface="Open Sans"/>
              </a:rPr>
              <a:t>Repousser les frontières :</a:t>
            </a:r>
            <a:r>
              <a:rPr b="0" i="0" lang="en-DE" sz="1600" u="none" cap="none" strike="noStrike">
                <a:solidFill>
                  <a:srgbClr val="004993"/>
                </a:solidFill>
                <a:latin typeface="Open Sans"/>
                <a:ea typeface="Open Sans"/>
                <a:cs typeface="Open Sans"/>
                <a:sym typeface="Open Sans"/>
              </a:rPr>
              <a:t> </a:t>
            </a:r>
            <a:r>
              <a:rPr lang="en-DE" sz="1600">
                <a:solidFill>
                  <a:srgbClr val="004993"/>
                </a:solidFill>
                <a:latin typeface="Open Sans"/>
                <a:ea typeface="Open Sans"/>
                <a:cs typeface="Open Sans"/>
                <a:sym typeface="Open Sans"/>
              </a:rPr>
              <a:t>l</a:t>
            </a:r>
            <a:r>
              <a:rPr b="0" i="0" lang="en-DE" sz="1600" u="none" cap="none" strike="noStrike">
                <a:solidFill>
                  <a:srgbClr val="004993"/>
                </a:solidFill>
                <a:latin typeface="Open Sans"/>
                <a:ea typeface="Open Sans"/>
                <a:cs typeface="Open Sans"/>
                <a:sym typeface="Open Sans"/>
              </a:rPr>
              <a:t>es REL sont un merveilleux moyen de partager les connaissances au-delà des frontières, ce qui permet des adaptations réellement fonctionnelles pour le niveau local.</a:t>
            </a:r>
            <a:endParaRPr b="0" i="0" sz="1500" u="none" cap="none" strike="noStrike">
              <a:solidFill>
                <a:srgbClr val="004993"/>
              </a:solidFill>
              <a:latin typeface="Open Sans"/>
              <a:ea typeface="Open Sans"/>
              <a:cs typeface="Open Sans"/>
              <a:sym typeface="Open Sans"/>
            </a:endParaRPr>
          </a:p>
        </p:txBody>
      </p:sp>
      <p:sp>
        <p:nvSpPr>
          <p:cNvPr id="269" name="Google Shape;269;gf7f8b365c8_1_142"/>
          <p:cNvSpPr/>
          <p:nvPr/>
        </p:nvSpPr>
        <p:spPr>
          <a:xfrm>
            <a:off x="-1157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gf7f8b365c8_1_142"/>
          <p:cNvSpPr txBox="1"/>
          <p:nvPr/>
        </p:nvSpPr>
        <p:spPr>
          <a:xfrm>
            <a:off x="2328000" y="332471"/>
            <a:ext cx="46293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a:t>
            </a:r>
            <a:r>
              <a:rPr b="1" i="0" lang="en-DE" sz="1400" u="none" cap="none" strike="noStrike">
                <a:solidFill>
                  <a:srgbClr val="004993"/>
                </a:solidFill>
                <a:latin typeface="Open Sans"/>
                <a:ea typeface="Open Sans"/>
                <a:cs typeface="Open Sans"/>
                <a:sym typeface="Open Sans"/>
              </a:rPr>
              <a:t>Les ressources éducatives libres (REL) </a:t>
            </a:r>
            <a:r>
              <a:rPr b="0" i="0" lang="en-DE" sz="1400" u="none" cap="none" strike="noStrike">
                <a:solidFill>
                  <a:srgbClr val="004993"/>
                </a:solidFill>
                <a:latin typeface="Open Sans"/>
                <a:ea typeface="Open Sans"/>
                <a:cs typeface="Open Sans"/>
                <a:sym typeface="Open Sans"/>
              </a:rPr>
              <a:t>sont des matériels d’apprentissage, d’enseignement, et de recherche sur </a:t>
            </a:r>
            <a:r>
              <a:rPr b="1" i="0" lang="en-DE" sz="1400" u="none" cap="none" strike="noStrike">
                <a:solidFill>
                  <a:srgbClr val="004993"/>
                </a:solidFill>
                <a:latin typeface="Open Sans"/>
                <a:ea typeface="Open Sans"/>
                <a:cs typeface="Open Sans"/>
                <a:sym typeface="Open Sans"/>
              </a:rPr>
              <a:t>tout format et support</a:t>
            </a:r>
            <a:r>
              <a:rPr b="0" i="0" lang="en-DE" sz="1400" u="none" cap="none" strike="noStrike">
                <a:solidFill>
                  <a:srgbClr val="004993"/>
                </a:solidFill>
                <a:latin typeface="Open Sans"/>
                <a:ea typeface="Open Sans"/>
                <a:cs typeface="Open Sans"/>
                <a:sym typeface="Open Sans"/>
              </a:rPr>
              <a:t>, relevant du domaine public ou bien protégés par le droit d’auteur et publiés sous </a:t>
            </a:r>
            <a:r>
              <a:rPr b="1" i="0" lang="en-DE" sz="1400" u="none" cap="none" strike="noStrike">
                <a:solidFill>
                  <a:srgbClr val="004993"/>
                </a:solidFill>
                <a:latin typeface="Open Sans"/>
                <a:ea typeface="Open Sans"/>
                <a:cs typeface="Open Sans"/>
                <a:sym typeface="Open Sans"/>
              </a:rPr>
              <a:t>licence ouverte</a:t>
            </a:r>
            <a:r>
              <a:rPr b="0" i="0" lang="en-DE" sz="1400" u="none" cap="none" strike="noStrik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r>
              <a:rPr lang="en-D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
        <p:nvSpPr>
          <p:cNvPr id="271" name="Google Shape;271;gf7f8b365c8_1_142"/>
          <p:cNvSpPr txBox="1"/>
          <p:nvPr/>
        </p:nvSpPr>
        <p:spPr>
          <a:xfrm>
            <a:off x="493200" y="23819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D’après la recommandation de l’UNESCO sur les Ressources Éducatives Libres (REL) :</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https://tinyurl.com/openedrecfr</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72" name="Google Shape;272;gf7f8b365c8_1_142"/>
          <p:cNvSpPr txBox="1"/>
          <p:nvPr/>
        </p:nvSpPr>
        <p:spPr>
          <a:xfrm>
            <a:off x="1915200" y="4012530"/>
            <a:ext cx="5375100" cy="637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DE" sz="1800" u="none" cap="none" strike="noStrike">
                <a:solidFill>
                  <a:srgbClr val="34C3E0"/>
                </a:solidFill>
                <a:latin typeface="Open Sans"/>
                <a:ea typeface="Open Sans"/>
                <a:cs typeface="Open Sans"/>
                <a:sym typeface="Open Sans"/>
              </a:rPr>
              <a:t>Avantages de l'Éducation Ouverte </a:t>
            </a:r>
            <a:r>
              <a:rPr b="1" i="0" lang="en-DE" sz="1800" u="none" cap="none" strike="noStrike">
                <a:solidFill>
                  <a:srgbClr val="00529C"/>
                </a:solidFill>
                <a:latin typeface="Open Sans"/>
                <a:ea typeface="Open Sans"/>
                <a:cs typeface="Open Sans"/>
                <a:sym typeface="Open Sans"/>
              </a:rPr>
              <a:t>pour tous</a:t>
            </a:r>
            <a:endParaRPr b="1" i="0" sz="1800" u="none" cap="none" strike="noStrike">
              <a:solidFill>
                <a:srgbClr val="00529C"/>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30b6be8c56f_0_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g30b6be8c56f_0_0"/>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79" name="Google Shape;279;g30b6be8c56f_0_0"/>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g30b6be8c56f_0_0"/>
          <p:cNvSpPr/>
          <p:nvPr/>
        </p:nvSpPr>
        <p:spPr>
          <a:xfrm>
            <a:off x="-12840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1" name="Google Shape;281;g30b6be8c56f_0_0"/>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2" name="Google Shape;282;g30b6be8c56f_0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83" name="Google Shape;283;g30b6be8c56f_0_0"/>
          <p:cNvSpPr txBox="1"/>
          <p:nvPr/>
        </p:nvSpPr>
        <p:spPr>
          <a:xfrm>
            <a:off x="455100" y="2039000"/>
            <a:ext cx="7151100" cy="523200"/>
          </a:xfrm>
          <a:prstGeom prst="rect">
            <a:avLst/>
          </a:prstGeom>
          <a:noFill/>
          <a:ln>
            <a:noFill/>
          </a:ln>
        </p:spPr>
        <p:txBody>
          <a:bodyPr anchorCtr="0" anchor="t" bIns="91425" lIns="91425" spcFirstLastPara="1" rIns="91425" wrap="square" tIns="91425">
            <a:spAutoFit/>
          </a:bodyPr>
          <a:lstStyle/>
          <a:p>
            <a:pPr indent="0" lvl="0" marL="0" rtl="0" algn="l">
              <a:lnSpc>
                <a:spcPct val="50000"/>
              </a:lnSpc>
              <a:spcBef>
                <a:spcPts val="1200"/>
              </a:spcBef>
              <a:spcAft>
                <a:spcPts val="0"/>
              </a:spcAft>
              <a:buClr>
                <a:schemeClr val="dk1"/>
              </a:buClr>
              <a:buSzPts val="1200"/>
              <a:buFont typeface="Arial"/>
              <a:buNone/>
            </a:pPr>
            <a:r>
              <a:rPr b="1" lang="en-DE" sz="1200">
                <a:solidFill>
                  <a:srgbClr val="004993"/>
                </a:solidFill>
                <a:latin typeface="Open Sans"/>
                <a:ea typeface="Open Sans"/>
                <a:cs typeface="Open Sans"/>
                <a:sym typeface="Open Sans"/>
              </a:rPr>
              <a:t>D’après la recommandation de l’UNESCO sur les Ressources Éducatives Libres (REL) :</a:t>
            </a:r>
            <a:endParaRPr>
              <a:solidFill>
                <a:schemeClr val="dk1"/>
              </a:solidFill>
            </a:endParaRPr>
          </a:p>
          <a:p>
            <a:pPr indent="0" lvl="0" marL="0" rtl="0" algn="l">
              <a:lnSpc>
                <a:spcPct val="50000"/>
              </a:lnSpc>
              <a:spcBef>
                <a:spcPts val="1200"/>
              </a:spcBef>
              <a:spcAft>
                <a:spcPts val="0"/>
              </a:spcAft>
              <a:buClr>
                <a:schemeClr val="dk1"/>
              </a:buClr>
              <a:buSzPts val="1200"/>
              <a:buFont typeface="Arial"/>
              <a:buNone/>
            </a:pPr>
            <a:r>
              <a:rPr lang="en-DE" sz="1200" u="sng">
                <a:solidFill>
                  <a:schemeClr val="hlink"/>
                </a:solidFill>
                <a:latin typeface="Open Sans"/>
                <a:ea typeface="Open Sans"/>
                <a:cs typeface="Open Sans"/>
                <a:sym typeface="Open Sans"/>
                <a:hlinkClick r:id="rId4"/>
              </a:rPr>
              <a:t>https://tinyurl.com/openedrecfr</a:t>
            </a:r>
            <a:r>
              <a:rPr lang="en-DE" sz="1200">
                <a:solidFill>
                  <a:srgbClr val="004993"/>
                </a:solidFill>
                <a:latin typeface="Open Sans"/>
                <a:ea typeface="Open Sans"/>
                <a:cs typeface="Open Sans"/>
                <a:sym typeface="Open Sans"/>
              </a:rPr>
              <a:t> </a:t>
            </a:r>
            <a:endParaRPr b="1" sz="1200">
              <a:solidFill>
                <a:srgbClr val="004993"/>
              </a:solidFill>
              <a:latin typeface="Open Sans"/>
              <a:ea typeface="Open Sans"/>
              <a:cs typeface="Open Sans"/>
              <a:sym typeface="Open Sans"/>
            </a:endParaRPr>
          </a:p>
        </p:txBody>
      </p:sp>
      <p:sp>
        <p:nvSpPr>
          <p:cNvPr id="284" name="Google Shape;284;g30b6be8c56f_0_0"/>
          <p:cNvSpPr txBox="1"/>
          <p:nvPr/>
        </p:nvSpPr>
        <p:spPr>
          <a:xfrm>
            <a:off x="2357675" y="226825"/>
            <a:ext cx="49680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lang="en-DE">
                <a:solidFill>
                  <a:srgbClr val="004993"/>
                </a:solidFill>
                <a:latin typeface="Open Sans"/>
                <a:ea typeface="Open Sans"/>
                <a:cs typeface="Open Sans"/>
                <a:sym typeface="Open Sans"/>
              </a:rPr>
              <a:t>“</a:t>
            </a:r>
            <a:r>
              <a:rPr b="1" lang="en-DE">
                <a:solidFill>
                  <a:srgbClr val="004993"/>
                </a:solidFill>
                <a:latin typeface="Open Sans"/>
                <a:ea typeface="Open Sans"/>
                <a:cs typeface="Open Sans"/>
                <a:sym typeface="Open Sans"/>
              </a:rPr>
              <a:t>Les ressources éducatives libres (REL) </a:t>
            </a:r>
            <a:r>
              <a:rPr lang="en-DE">
                <a:solidFill>
                  <a:srgbClr val="004993"/>
                </a:solidFill>
                <a:latin typeface="Open Sans"/>
                <a:ea typeface="Open Sans"/>
                <a:cs typeface="Open Sans"/>
                <a:sym typeface="Open Sans"/>
              </a:rPr>
              <a:t>sont des matériels d’apprentissage, d’enseignement, et de recherche sur </a:t>
            </a:r>
            <a:r>
              <a:rPr b="1" lang="en-DE">
                <a:solidFill>
                  <a:srgbClr val="004993"/>
                </a:solidFill>
                <a:latin typeface="Open Sans"/>
                <a:ea typeface="Open Sans"/>
                <a:cs typeface="Open Sans"/>
                <a:sym typeface="Open Sans"/>
              </a:rPr>
              <a:t>tout format et support</a:t>
            </a:r>
            <a:r>
              <a:rPr lang="en-DE">
                <a:solidFill>
                  <a:srgbClr val="004993"/>
                </a:solidFill>
                <a:latin typeface="Open Sans"/>
                <a:ea typeface="Open Sans"/>
                <a:cs typeface="Open Sans"/>
                <a:sym typeface="Open Sans"/>
              </a:rPr>
              <a:t>, relevant du domaine public ou bien protégés par le droit d’auteur et publiés sous </a:t>
            </a:r>
            <a:r>
              <a:rPr b="1" lang="en-DE">
                <a:solidFill>
                  <a:srgbClr val="004993"/>
                </a:solidFill>
                <a:latin typeface="Open Sans"/>
                <a:ea typeface="Open Sans"/>
                <a:cs typeface="Open Sans"/>
                <a:sym typeface="Open Sans"/>
              </a:rPr>
              <a:t>licence ouverte</a:t>
            </a:r>
            <a:r>
              <a:rPr lang="en-D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endParaRPr b="0" i="0" sz="1700" u="none" cap="none" strike="noStrike">
              <a:solidFill>
                <a:srgbClr val="000000"/>
              </a:solidFill>
              <a:latin typeface="Open Sans"/>
              <a:ea typeface="Open Sans"/>
              <a:cs typeface="Open Sans"/>
              <a:sym typeface="Open Sans"/>
            </a:endParaRPr>
          </a:p>
        </p:txBody>
      </p:sp>
      <p:pic>
        <p:nvPicPr>
          <p:cNvPr id="285" name="Google Shape;285;g30b6be8c56f_0_0"/>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86" name="Google Shape;286;g30b6be8c56f_0_0"/>
          <p:cNvSpPr txBox="1"/>
          <p:nvPr/>
        </p:nvSpPr>
        <p:spPr>
          <a:xfrm>
            <a:off x="1526075" y="4129000"/>
            <a:ext cx="5799600" cy="55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Soutenir la montée en compétences : </a:t>
            </a:r>
            <a:r>
              <a:rPr lang="en-DE" sz="1200">
                <a:solidFill>
                  <a:srgbClr val="004993"/>
                </a:solidFill>
                <a:latin typeface="Open Sans"/>
                <a:ea typeface="Open Sans"/>
                <a:cs typeface="Open Sans"/>
                <a:sym typeface="Open Sans"/>
              </a:rPr>
              <a:t>s'engager au niveau d'une bibliothèque, d'une institution, d'un pays ou à l'international dans les REL et la gouvernance de l'Éducation Ouverte peut représenter une opportunité professionnelle en dehors des domaines d'expertise plus établis ou dits "coeur de métier" (comme la politique documentaire, le catalogage etc).</a:t>
            </a:r>
            <a:endParaRPr sz="12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Être reconnus comme partenaires de confiance :</a:t>
            </a:r>
            <a:r>
              <a:rPr lang="en-DE" sz="1200">
                <a:solidFill>
                  <a:srgbClr val="004993"/>
                </a:solidFill>
                <a:latin typeface="Open Sans"/>
                <a:ea typeface="Open Sans"/>
                <a:cs typeface="Open Sans"/>
                <a:sym typeface="Open Sans"/>
              </a:rPr>
              <a:t> grâce à leur expertise dans la pédagogie ouverte et les licences ouvertes, les bibliothécaires sont reconnus par les formateurs et les chercheurs comme des collaborateurs fiables pour trouver, adapter et créer des ressources éducatives de qualité.</a:t>
            </a:r>
            <a:endParaRPr sz="12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Développer des synergies avec la Science Ouverte :</a:t>
            </a:r>
            <a:r>
              <a:rPr lang="en-DE" sz="1200">
                <a:solidFill>
                  <a:srgbClr val="004993"/>
                </a:solidFill>
                <a:latin typeface="Open Sans"/>
                <a:ea typeface="Open Sans"/>
                <a:cs typeface="Open Sans"/>
                <a:sym typeface="Open Sans"/>
              </a:rPr>
              <a:t> la Science Ouverte et l'Éducation Ouverte sont souvent des champs séparés et les connaissances sont détenues par des professionnels différents. Les bibliothécaires peuvent établir des liens entre ces deux domaines grâce à une approche plus globale de l'Open, favorisant ainsi une culture de l'ouverture au sein de l'institution ou de la communauté universitaire.</a:t>
            </a:r>
            <a:endParaRPr sz="12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200">
                <a:solidFill>
                  <a:srgbClr val="004993"/>
                </a:solidFill>
                <a:latin typeface="Open Sans"/>
                <a:ea typeface="Open Sans"/>
                <a:cs typeface="Open Sans"/>
                <a:sym typeface="Open Sans"/>
              </a:rPr>
              <a:t>Promouvoir la collaboration et le partage des connaissances :</a:t>
            </a:r>
            <a:r>
              <a:rPr lang="en-DE" sz="1200">
                <a:solidFill>
                  <a:srgbClr val="004993"/>
                </a:solidFill>
                <a:latin typeface="Open Sans"/>
                <a:ea typeface="Open Sans"/>
                <a:cs typeface="Open Sans"/>
                <a:sym typeface="Open Sans"/>
              </a:rPr>
              <a:t> le rôle des bibliothécaires est crucial pour faciliter la collaboration, car ils signalent des ressources </a:t>
            </a:r>
            <a:r>
              <a:rPr lang="en-DE" sz="1200">
                <a:solidFill>
                  <a:srgbClr val="004993"/>
                </a:solidFill>
                <a:highlight>
                  <a:srgbClr val="B9E9F6"/>
                </a:highlight>
                <a:latin typeface="Open Sans"/>
                <a:ea typeface="Open Sans"/>
                <a:cs typeface="Open Sans"/>
                <a:sym typeface="Open Sans"/>
              </a:rPr>
              <a:t>ouvertes, organisent des sessions de formation et des ateliers sur des sujets liés à l'Éducation Ouverte et e</a:t>
            </a:r>
            <a:r>
              <a:rPr lang="en-DE" sz="1200">
                <a:solidFill>
                  <a:srgbClr val="004993"/>
                </a:solidFill>
                <a:latin typeface="Open Sans"/>
                <a:ea typeface="Open Sans"/>
                <a:cs typeface="Open Sans"/>
                <a:sym typeface="Open Sans"/>
              </a:rPr>
              <a:t>ncouragent les communautés de pratique autour de cette thématique, ce qui a également pour effet de développer leurs propres réseaux professionnels.</a:t>
            </a:r>
            <a:endParaRPr sz="1200">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DE" sz="1200">
                <a:solidFill>
                  <a:srgbClr val="004993"/>
                </a:solidFill>
                <a:latin typeface="Open Sans"/>
                <a:ea typeface="Open Sans"/>
                <a:cs typeface="Open Sans"/>
                <a:sym typeface="Open Sans"/>
              </a:rPr>
              <a:t>Réduire les coûts : </a:t>
            </a:r>
            <a:r>
              <a:rPr lang="en-DE" sz="1200">
                <a:solidFill>
                  <a:srgbClr val="004993"/>
                </a:solidFill>
                <a:latin typeface="Open Sans"/>
                <a:ea typeface="Open Sans"/>
                <a:cs typeface="Open Sans"/>
                <a:sym typeface="Open Sans"/>
              </a:rPr>
              <a:t>maîtriser le budget des bibliothèques en réduisant l'achat de licences coûteuses et restrictives pour accéder aux publications commerciales, et en conseillant des alternatives en REL auprès des enseignants et des étudiants. Cet avantage participe, à long terme, à orienter les budgets des bibliothèques et des universités vers l'accès libre.</a:t>
            </a:r>
            <a:endParaRPr b="0" i="0" u="none" cap="none" strike="noStrike">
              <a:solidFill>
                <a:srgbClr val="004993"/>
              </a:solidFill>
              <a:latin typeface="Open Sans"/>
              <a:ea typeface="Open Sans"/>
              <a:cs typeface="Open Sans"/>
              <a:sym typeface="Open Sans"/>
            </a:endParaRPr>
          </a:p>
        </p:txBody>
      </p:sp>
      <p:sp>
        <p:nvSpPr>
          <p:cNvPr id="287" name="Google Shape;287;g30b6be8c56f_0_0"/>
          <p:cNvSpPr txBox="1"/>
          <p:nvPr/>
        </p:nvSpPr>
        <p:spPr>
          <a:xfrm>
            <a:off x="632450" y="3676475"/>
            <a:ext cx="66930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accent2"/>
                </a:solidFill>
                <a:latin typeface="Open Sans"/>
                <a:ea typeface="Open Sans"/>
                <a:cs typeface="Open Sans"/>
                <a:sym typeface="Open Sans"/>
              </a:rPr>
              <a:t>Avantage de l’Education Ouverte pour les </a:t>
            </a:r>
            <a:r>
              <a:rPr b="1" lang="en-DE" sz="1800">
                <a:solidFill>
                  <a:srgbClr val="004993"/>
                </a:solidFill>
                <a:latin typeface="Open Sans"/>
                <a:ea typeface="Open Sans"/>
                <a:cs typeface="Open Sans"/>
                <a:sym typeface="Open Sans"/>
              </a:rPr>
              <a:t>bibliothécaires</a:t>
            </a:r>
            <a:r>
              <a:rPr b="1" i="0" lang="en-DE" sz="1800" u="none" cap="none" strike="noStrike">
                <a:solidFill>
                  <a:srgbClr val="004993"/>
                </a:solidFill>
                <a:latin typeface="Open Sans"/>
                <a:ea typeface="Open Sans"/>
                <a:cs typeface="Open Sans"/>
                <a:sym typeface="Open Sans"/>
              </a:rPr>
              <a:t> </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g30b6be8c56f_0_1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30b6be8c56f_0_14"/>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94" name="Google Shape;294;g30b6be8c56f_0_14"/>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g30b6be8c56f_0_14"/>
          <p:cNvSpPr/>
          <p:nvPr/>
        </p:nvSpPr>
        <p:spPr>
          <a:xfrm>
            <a:off x="-12840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6" name="Google Shape;296;g30b6be8c56f_0_1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7" name="Google Shape;297;g30b6be8c56f_0_1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98" name="Google Shape;298;g30b6be8c56f_0_14"/>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99" name="Google Shape;299;g30b6be8c56f_0_14"/>
          <p:cNvSpPr txBox="1"/>
          <p:nvPr/>
        </p:nvSpPr>
        <p:spPr>
          <a:xfrm>
            <a:off x="1526075" y="4129000"/>
            <a:ext cx="5799600" cy="5228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Attirer de nouveaux bibliothécaires dans la profession : </a:t>
            </a:r>
            <a:r>
              <a:rPr lang="en-DE" sz="1300">
                <a:solidFill>
                  <a:srgbClr val="004993"/>
                </a:solidFill>
                <a:latin typeface="Open Sans"/>
                <a:ea typeface="Open Sans"/>
                <a:cs typeface="Open Sans"/>
                <a:sym typeface="Open Sans"/>
              </a:rPr>
              <a:t>le lien étroit entre l'Éducation Ouverte et la justice sociale fait des métiers des bibliothèques un choix de carrière attractif pour les jeunes professionnels et les nouvelles générations de bibliothécaires.</a:t>
            </a:r>
            <a:endParaRPr sz="1300">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Accroître la reconnaissance :</a:t>
            </a:r>
            <a:r>
              <a:rPr lang="en-DE" sz="1300">
                <a:solidFill>
                  <a:srgbClr val="004993"/>
                </a:solidFill>
                <a:latin typeface="Open Sans"/>
                <a:ea typeface="Open Sans"/>
                <a:cs typeface="Open Sans"/>
                <a:sym typeface="Open Sans"/>
              </a:rPr>
              <a:t> les concepteurs et acteurs des REL acquièrent une réputation mondiale pour leurs travaux qui prônent l'ouverture et d'autres valeurs universelles. Le rôle déjà reconnu des bibliothécaires/spécialistes de l'information en tant que médiateurs de ressources pédagogiques devient encore plus important avec les REL.</a:t>
            </a:r>
            <a:endParaRPr sz="1300">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Augmenter l’impact et le rayonnement : </a:t>
            </a:r>
            <a:r>
              <a:rPr lang="en-DE" sz="1300">
                <a:solidFill>
                  <a:srgbClr val="004993"/>
                </a:solidFill>
                <a:latin typeface="Open Sans"/>
                <a:ea typeface="Open Sans"/>
                <a:cs typeface="Open Sans"/>
                <a:sym typeface="Open Sans"/>
              </a:rPr>
              <a:t>contribuer à étendre la portée et l'impact des bibliothécaires au-delà de leur propre institution.</a:t>
            </a:r>
            <a:endParaRPr sz="1300">
              <a:solidFill>
                <a:srgbClr val="004993"/>
              </a:solidFill>
              <a:latin typeface="Open Sans"/>
              <a:ea typeface="Open Sans"/>
              <a:cs typeface="Open Sans"/>
              <a:sym typeface="Open Sans"/>
            </a:endParaRPr>
          </a:p>
          <a:p>
            <a:pPr indent="0" lvl="0" marL="0" rtl="0" algn="l">
              <a:lnSpc>
                <a:spcPct val="100000"/>
              </a:lnSpc>
              <a:spcBef>
                <a:spcPts val="1000"/>
              </a:spcBef>
              <a:spcAft>
                <a:spcPts val="0"/>
              </a:spcAft>
              <a:buClr>
                <a:schemeClr val="dk1"/>
              </a:buClr>
              <a:buSzPts val="1900"/>
              <a:buFont typeface="Arial"/>
              <a:buNone/>
            </a:pPr>
            <a:r>
              <a:rPr b="1" lang="en-DE" sz="1300">
                <a:solidFill>
                  <a:srgbClr val="004993"/>
                </a:solidFill>
                <a:latin typeface="Open Sans"/>
                <a:ea typeface="Open Sans"/>
                <a:cs typeface="Open Sans"/>
                <a:sym typeface="Open Sans"/>
              </a:rPr>
              <a:t>Participer à la réalisation des ODD : </a:t>
            </a:r>
            <a:r>
              <a:rPr lang="en-DE" sz="1300">
                <a:solidFill>
                  <a:srgbClr val="004993"/>
                </a:solidFill>
                <a:latin typeface="Open Sans"/>
                <a:ea typeface="Open Sans"/>
                <a:cs typeface="Open Sans"/>
                <a:sym typeface="Open Sans"/>
              </a:rPr>
              <a:t>contribuer de manière plus concrète et mesurable à la réalisation des ODD.</a:t>
            </a:r>
            <a:endParaRPr sz="1300">
              <a:solidFill>
                <a:srgbClr val="004993"/>
              </a:solidFill>
              <a:latin typeface="Open Sans"/>
              <a:ea typeface="Open Sans"/>
              <a:cs typeface="Open Sans"/>
              <a:sym typeface="Open Sans"/>
            </a:endParaRPr>
          </a:p>
          <a:p>
            <a:pPr indent="0" lvl="0" marL="0" rtl="0" algn="l">
              <a:lnSpc>
                <a:spcPct val="100000"/>
              </a:lnSpc>
              <a:spcBef>
                <a:spcPts val="1000"/>
              </a:spcBef>
              <a:spcAft>
                <a:spcPts val="0"/>
              </a:spcAft>
              <a:buClr>
                <a:schemeClr val="dk1"/>
              </a:buClr>
              <a:buSzPts val="1900"/>
              <a:buFont typeface="Arial"/>
              <a:buNone/>
            </a:pPr>
            <a:r>
              <a:rPr b="1" lang="en-DE" sz="1300">
                <a:solidFill>
                  <a:srgbClr val="004993"/>
                </a:solidFill>
                <a:latin typeface="Open Sans"/>
                <a:ea typeface="Open Sans"/>
                <a:cs typeface="Open Sans"/>
                <a:sym typeface="Open Sans"/>
              </a:rPr>
              <a:t>Être en accord avec les principes de l’EDI : </a:t>
            </a:r>
            <a:r>
              <a:rPr lang="en-DE" sz="1300">
                <a:solidFill>
                  <a:srgbClr val="004993"/>
                </a:solidFill>
                <a:latin typeface="Open Sans"/>
                <a:ea typeface="Open Sans"/>
                <a:cs typeface="Open Sans"/>
                <a:sym typeface="Open Sans"/>
              </a:rPr>
              <a:t>les bibliothécaires utilisent l'Éducation Ouverte de manière stratégique pour faire progresser les objectifs d'équité, de diversité et d'inclusion, en veillant à ce que les environnements d'apprentissage soient accessibles et inclusifs pour tous.</a:t>
            </a:r>
            <a:endParaRPr sz="1300">
              <a:solidFill>
                <a:srgbClr val="004993"/>
              </a:solidFill>
              <a:latin typeface="Open Sans"/>
              <a:ea typeface="Open Sans"/>
              <a:cs typeface="Open Sans"/>
              <a:sym typeface="Open Sans"/>
            </a:endParaRPr>
          </a:p>
          <a:p>
            <a:pPr indent="0" lvl="0" marL="0" rtl="0" algn="l">
              <a:lnSpc>
                <a:spcPct val="100000"/>
              </a:lnSpc>
              <a:spcBef>
                <a:spcPts val="1000"/>
              </a:spcBef>
              <a:spcAft>
                <a:spcPts val="1000"/>
              </a:spcAft>
              <a:buClr>
                <a:schemeClr val="dk1"/>
              </a:buClr>
              <a:buSzPts val="1900"/>
              <a:buFont typeface="Arial"/>
              <a:buNone/>
            </a:pPr>
            <a:r>
              <a:rPr b="1" lang="en-DE" sz="1300">
                <a:solidFill>
                  <a:srgbClr val="004993"/>
                </a:solidFill>
                <a:latin typeface="Open Sans"/>
                <a:ea typeface="Open Sans"/>
                <a:cs typeface="Open Sans"/>
                <a:sym typeface="Open Sans"/>
              </a:rPr>
              <a:t>Soutenir les collègues et être soutenus par eux : </a:t>
            </a:r>
            <a:r>
              <a:rPr lang="en-DE" sz="1300">
                <a:solidFill>
                  <a:srgbClr val="004993"/>
                </a:solidFill>
                <a:latin typeface="Open Sans"/>
                <a:ea typeface="Open Sans"/>
                <a:cs typeface="Open Sans"/>
                <a:sym typeface="Open Sans"/>
              </a:rPr>
              <a:t>les bibliothécaires cultivent l'apprentissage tout au long de la vie en offrant diverses possibilités de formation et en encourageant le soutien par les pairs au sein de leurs communautés.</a:t>
            </a:r>
            <a:endParaRPr sz="1300">
              <a:solidFill>
                <a:srgbClr val="004993"/>
              </a:solidFill>
              <a:latin typeface="Open Sans"/>
              <a:ea typeface="Open Sans"/>
              <a:cs typeface="Open Sans"/>
              <a:sym typeface="Open Sans"/>
            </a:endParaRPr>
          </a:p>
        </p:txBody>
      </p:sp>
      <p:sp>
        <p:nvSpPr>
          <p:cNvPr id="300" name="Google Shape;300;g30b6be8c56f_0_14"/>
          <p:cNvSpPr txBox="1"/>
          <p:nvPr/>
        </p:nvSpPr>
        <p:spPr>
          <a:xfrm>
            <a:off x="455100" y="2039000"/>
            <a:ext cx="7151100" cy="523200"/>
          </a:xfrm>
          <a:prstGeom prst="rect">
            <a:avLst/>
          </a:prstGeom>
          <a:noFill/>
          <a:ln>
            <a:noFill/>
          </a:ln>
        </p:spPr>
        <p:txBody>
          <a:bodyPr anchorCtr="0" anchor="t" bIns="91425" lIns="91425" spcFirstLastPara="1" rIns="91425" wrap="square" tIns="91425">
            <a:spAutoFit/>
          </a:bodyPr>
          <a:lstStyle/>
          <a:p>
            <a:pPr indent="0" lvl="0" marL="0" rtl="0" algn="l">
              <a:lnSpc>
                <a:spcPct val="50000"/>
              </a:lnSpc>
              <a:spcBef>
                <a:spcPts val="1200"/>
              </a:spcBef>
              <a:spcAft>
                <a:spcPts val="0"/>
              </a:spcAft>
              <a:buClr>
                <a:schemeClr val="dk1"/>
              </a:buClr>
              <a:buSzPts val="1200"/>
              <a:buFont typeface="Arial"/>
              <a:buNone/>
            </a:pPr>
            <a:r>
              <a:rPr b="1" lang="en-DE" sz="1200">
                <a:solidFill>
                  <a:srgbClr val="004993"/>
                </a:solidFill>
                <a:latin typeface="Open Sans"/>
                <a:ea typeface="Open Sans"/>
                <a:cs typeface="Open Sans"/>
                <a:sym typeface="Open Sans"/>
              </a:rPr>
              <a:t>D’après la recommandation de l’UNESCO sur les Ressources Éducatives Libres (REL) :</a:t>
            </a:r>
            <a:endParaRPr>
              <a:solidFill>
                <a:schemeClr val="dk1"/>
              </a:solidFill>
            </a:endParaRPr>
          </a:p>
          <a:p>
            <a:pPr indent="0" lvl="0" marL="0" rtl="0" algn="l">
              <a:lnSpc>
                <a:spcPct val="50000"/>
              </a:lnSpc>
              <a:spcBef>
                <a:spcPts val="1200"/>
              </a:spcBef>
              <a:spcAft>
                <a:spcPts val="0"/>
              </a:spcAft>
              <a:buClr>
                <a:schemeClr val="dk1"/>
              </a:buClr>
              <a:buSzPts val="1200"/>
              <a:buFont typeface="Arial"/>
              <a:buNone/>
            </a:pPr>
            <a:r>
              <a:rPr lang="en-DE" sz="1200" u="sng">
                <a:solidFill>
                  <a:schemeClr val="hlink"/>
                </a:solidFill>
                <a:latin typeface="Open Sans"/>
                <a:ea typeface="Open Sans"/>
                <a:cs typeface="Open Sans"/>
                <a:sym typeface="Open Sans"/>
                <a:hlinkClick r:id="rId5"/>
              </a:rPr>
              <a:t>https://tinyurl.com/openedrecfr</a:t>
            </a:r>
            <a:r>
              <a:rPr lang="en-DE" sz="1200">
                <a:solidFill>
                  <a:srgbClr val="004993"/>
                </a:solidFill>
                <a:latin typeface="Open Sans"/>
                <a:ea typeface="Open Sans"/>
                <a:cs typeface="Open Sans"/>
                <a:sym typeface="Open Sans"/>
              </a:rPr>
              <a:t> </a:t>
            </a:r>
            <a:endParaRPr b="1" sz="1200">
              <a:solidFill>
                <a:srgbClr val="004993"/>
              </a:solidFill>
              <a:latin typeface="Open Sans"/>
              <a:ea typeface="Open Sans"/>
              <a:cs typeface="Open Sans"/>
              <a:sym typeface="Open Sans"/>
            </a:endParaRPr>
          </a:p>
        </p:txBody>
      </p:sp>
      <p:sp>
        <p:nvSpPr>
          <p:cNvPr id="301" name="Google Shape;301;g30b6be8c56f_0_14"/>
          <p:cNvSpPr txBox="1"/>
          <p:nvPr/>
        </p:nvSpPr>
        <p:spPr>
          <a:xfrm>
            <a:off x="2357675" y="226825"/>
            <a:ext cx="49680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400"/>
              <a:buFont typeface="Arial"/>
              <a:buNone/>
            </a:pPr>
            <a:r>
              <a:rPr lang="en-DE">
                <a:solidFill>
                  <a:srgbClr val="004993"/>
                </a:solidFill>
                <a:latin typeface="Open Sans"/>
                <a:ea typeface="Open Sans"/>
                <a:cs typeface="Open Sans"/>
                <a:sym typeface="Open Sans"/>
              </a:rPr>
              <a:t>“</a:t>
            </a:r>
            <a:r>
              <a:rPr b="1" lang="en-DE">
                <a:solidFill>
                  <a:srgbClr val="004993"/>
                </a:solidFill>
                <a:latin typeface="Open Sans"/>
                <a:ea typeface="Open Sans"/>
                <a:cs typeface="Open Sans"/>
                <a:sym typeface="Open Sans"/>
              </a:rPr>
              <a:t>Les ressources éducatives libres (REL) </a:t>
            </a:r>
            <a:r>
              <a:rPr lang="en-DE">
                <a:solidFill>
                  <a:srgbClr val="004993"/>
                </a:solidFill>
                <a:latin typeface="Open Sans"/>
                <a:ea typeface="Open Sans"/>
                <a:cs typeface="Open Sans"/>
                <a:sym typeface="Open Sans"/>
              </a:rPr>
              <a:t>sont des matériels d’apprentissage, d’enseignement, et de recherche sur </a:t>
            </a:r>
            <a:r>
              <a:rPr b="1" lang="en-DE">
                <a:solidFill>
                  <a:srgbClr val="004993"/>
                </a:solidFill>
                <a:latin typeface="Open Sans"/>
                <a:ea typeface="Open Sans"/>
                <a:cs typeface="Open Sans"/>
                <a:sym typeface="Open Sans"/>
              </a:rPr>
              <a:t>tout format et support</a:t>
            </a:r>
            <a:r>
              <a:rPr lang="en-DE">
                <a:solidFill>
                  <a:srgbClr val="004993"/>
                </a:solidFill>
                <a:latin typeface="Open Sans"/>
                <a:ea typeface="Open Sans"/>
                <a:cs typeface="Open Sans"/>
                <a:sym typeface="Open Sans"/>
              </a:rPr>
              <a:t>, relevant du domaine public ou bien protégés par le droit d’auteur et publiés sous </a:t>
            </a:r>
            <a:r>
              <a:rPr b="1" lang="en-DE">
                <a:solidFill>
                  <a:srgbClr val="004993"/>
                </a:solidFill>
                <a:latin typeface="Open Sans"/>
                <a:ea typeface="Open Sans"/>
                <a:cs typeface="Open Sans"/>
                <a:sym typeface="Open Sans"/>
              </a:rPr>
              <a:t>licence ouverte</a:t>
            </a:r>
            <a:r>
              <a:rPr lang="en-D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endParaRPr b="0" i="0" sz="1700" u="none" cap="none" strike="noStrike">
              <a:solidFill>
                <a:srgbClr val="000000"/>
              </a:solidFill>
              <a:latin typeface="Open Sans"/>
              <a:ea typeface="Open Sans"/>
              <a:cs typeface="Open Sans"/>
              <a:sym typeface="Open Sans"/>
            </a:endParaRPr>
          </a:p>
        </p:txBody>
      </p:sp>
      <p:sp>
        <p:nvSpPr>
          <p:cNvPr id="302" name="Google Shape;302;g30b6be8c56f_0_14"/>
          <p:cNvSpPr txBox="1"/>
          <p:nvPr/>
        </p:nvSpPr>
        <p:spPr>
          <a:xfrm>
            <a:off x="632450" y="3676475"/>
            <a:ext cx="66930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accent2"/>
                </a:solidFill>
                <a:latin typeface="Open Sans"/>
                <a:ea typeface="Open Sans"/>
                <a:cs typeface="Open Sans"/>
                <a:sym typeface="Open Sans"/>
              </a:rPr>
              <a:t>Avantage de l’Education Ouverte pour les </a:t>
            </a:r>
            <a:r>
              <a:rPr b="1" lang="en-DE" sz="1800">
                <a:solidFill>
                  <a:srgbClr val="004993"/>
                </a:solidFill>
                <a:latin typeface="Open Sans"/>
                <a:ea typeface="Open Sans"/>
                <a:cs typeface="Open Sans"/>
                <a:sym typeface="Open Sans"/>
              </a:rPr>
              <a:t>bibliothécaires</a:t>
            </a:r>
            <a:r>
              <a:rPr b="1" i="0" lang="en-DE" sz="1800" u="none" cap="none" strike="noStrike">
                <a:solidFill>
                  <a:srgbClr val="004993"/>
                </a:solidFill>
                <a:latin typeface="Open Sans"/>
                <a:ea typeface="Open Sans"/>
                <a:cs typeface="Open Sans"/>
                <a:sym typeface="Open Sans"/>
              </a:rPr>
              <a:t> </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id="307" name="Google Shape;307;g11220938a78_1_0"/>
          <p:cNvPicPr preferRelativeResize="0"/>
          <p:nvPr/>
        </p:nvPicPr>
        <p:blipFill rotWithShape="1">
          <a:blip r:embed="rId3">
            <a:alphaModFix/>
          </a:blip>
          <a:srcRect b="0" l="0" r="0" t="0"/>
          <a:stretch/>
        </p:blipFill>
        <p:spPr>
          <a:xfrm>
            <a:off x="569376" y="304456"/>
            <a:ext cx="4651050" cy="3530922"/>
          </a:xfrm>
          <a:prstGeom prst="rect">
            <a:avLst/>
          </a:prstGeom>
          <a:noFill/>
          <a:ln>
            <a:noFill/>
          </a:ln>
        </p:spPr>
      </p:pic>
      <p:sp>
        <p:nvSpPr>
          <p:cNvPr id="308" name="Google Shape;308;g11220938a78_1_0"/>
          <p:cNvSpPr txBox="1"/>
          <p:nvPr/>
        </p:nvSpPr>
        <p:spPr>
          <a:xfrm>
            <a:off x="1550108" y="106575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pic>
        <p:nvPicPr>
          <p:cNvPr id="309" name="Google Shape;309;g11220938a78_1_0"/>
          <p:cNvPicPr preferRelativeResize="0"/>
          <p:nvPr/>
        </p:nvPicPr>
        <p:blipFill rotWithShape="1">
          <a:blip r:embed="rId4">
            <a:alphaModFix/>
          </a:blip>
          <a:srcRect b="0" l="0" r="0" t="0"/>
          <a:stretch/>
        </p:blipFill>
        <p:spPr>
          <a:xfrm>
            <a:off x="2902637" y="8287464"/>
            <a:ext cx="1751404" cy="985156"/>
          </a:xfrm>
          <a:prstGeom prst="rect">
            <a:avLst/>
          </a:prstGeom>
          <a:noFill/>
          <a:ln>
            <a:noFill/>
          </a:ln>
        </p:spPr>
      </p:pic>
      <p:pic>
        <p:nvPicPr>
          <p:cNvPr id="310" name="Google Shape;310;g11220938a78_1_0"/>
          <p:cNvPicPr preferRelativeResize="0"/>
          <p:nvPr/>
        </p:nvPicPr>
        <p:blipFill rotWithShape="1">
          <a:blip r:embed="rId5">
            <a:alphaModFix/>
          </a:blip>
          <a:srcRect b="0" l="0" r="0" t="0"/>
          <a:stretch/>
        </p:blipFill>
        <p:spPr>
          <a:xfrm>
            <a:off x="2088779" y="7357029"/>
            <a:ext cx="3379113" cy="985158"/>
          </a:xfrm>
          <a:prstGeom prst="rect">
            <a:avLst/>
          </a:prstGeom>
          <a:noFill/>
          <a:ln>
            <a:noFill/>
          </a:ln>
        </p:spPr>
      </p:pic>
      <p:pic>
        <p:nvPicPr>
          <p:cNvPr id="311" name="Google Shape;311;g11220938a78_1_0"/>
          <p:cNvPicPr preferRelativeResize="0"/>
          <p:nvPr/>
        </p:nvPicPr>
        <p:blipFill rotWithShape="1">
          <a:blip r:embed="rId6">
            <a:alphaModFix/>
          </a:blip>
          <a:srcRect b="0" l="0" r="0" t="0"/>
          <a:stretch/>
        </p:blipFill>
        <p:spPr>
          <a:xfrm>
            <a:off x="2598028" y="9578783"/>
            <a:ext cx="2363598" cy="827000"/>
          </a:xfrm>
          <a:prstGeom prst="rect">
            <a:avLst/>
          </a:prstGeom>
          <a:noFill/>
          <a:ln>
            <a:noFill/>
          </a:ln>
        </p:spPr>
      </p:pic>
      <p:sp>
        <p:nvSpPr>
          <p:cNvPr id="312" name="Google Shape;312;g11220938a78_1_0"/>
          <p:cNvSpPr txBox="1"/>
          <p:nvPr/>
        </p:nvSpPr>
        <p:spPr>
          <a:xfrm>
            <a:off x="253200" y="5581925"/>
            <a:ext cx="7017300" cy="1574400"/>
          </a:xfrm>
          <a:prstGeom prst="rect">
            <a:avLst/>
          </a:prstGeom>
          <a:noFill/>
          <a:ln>
            <a:noFill/>
          </a:ln>
        </p:spPr>
        <p:txBody>
          <a:bodyPr anchorCtr="0" anchor="t" bIns="112625" lIns="112625" spcFirstLastPara="1" rIns="112625" wrap="square" tIns="112625">
            <a:spAutoFit/>
          </a:bodyPr>
          <a:lstStyle/>
          <a:p>
            <a:pPr indent="0" lvl="0" marL="0" marR="0" rtl="0" algn="ctr">
              <a:lnSpc>
                <a:spcPct val="115000"/>
              </a:lnSpc>
              <a:spcBef>
                <a:spcPts val="1800"/>
              </a:spcBef>
              <a:spcAft>
                <a:spcPts val="0"/>
              </a:spcAft>
              <a:buClr>
                <a:srgbClr val="000000"/>
              </a:buClr>
              <a:buSzPts val="1400"/>
              <a:buFont typeface="Arial"/>
              <a:buNone/>
            </a:pPr>
            <a:r>
              <a:rPr b="0" i="0" lang="en-DE" sz="1000" u="none" cap="none" strike="noStrike">
                <a:solidFill>
                  <a:srgbClr val="000000"/>
                </a:solidFill>
                <a:latin typeface="Open Sans"/>
                <a:ea typeface="Open Sans"/>
                <a:cs typeface="Open Sans"/>
                <a:sym typeface="Open Sans"/>
              </a:rPr>
              <a:t>“French_OE Benefits - ENOEL Toolkit” is an adaptation of “An ENOEL Toolkit” (version 4) published as of </a:t>
            </a:r>
            <a:r>
              <a:rPr lang="en-DE" sz="1000">
                <a:latin typeface="Open Sans"/>
                <a:ea typeface="Open Sans"/>
                <a:cs typeface="Open Sans"/>
                <a:sym typeface="Open Sans"/>
              </a:rPr>
              <a:t>September </a:t>
            </a:r>
            <a:r>
              <a:rPr b="0" i="0" lang="en-DE" sz="1000" u="none" cap="none" strike="noStrike">
                <a:solidFill>
                  <a:srgbClr val="000000"/>
                </a:solidFill>
                <a:latin typeface="Open Sans"/>
                <a:ea typeface="Open Sans"/>
                <a:cs typeface="Open Sans"/>
                <a:sym typeface="Open Sans"/>
              </a:rPr>
              <a:t>202</a:t>
            </a:r>
            <a:r>
              <a:rPr lang="en-DE" sz="1000">
                <a:latin typeface="Open Sans"/>
                <a:ea typeface="Open Sans"/>
                <a:cs typeface="Open Sans"/>
                <a:sym typeface="Open Sans"/>
              </a:rPr>
              <a:t>4</a:t>
            </a:r>
            <a:r>
              <a:rPr b="0" i="0" lang="en-DE" sz="1000" u="none" cap="none" strike="noStrike">
                <a:solidFill>
                  <a:srgbClr val="000000"/>
                </a:solidFill>
                <a:latin typeface="Open Sans"/>
                <a:ea typeface="Open Sans"/>
                <a:cs typeface="Open Sans"/>
                <a:sym typeface="Open Sans"/>
              </a:rPr>
              <a:t> </a:t>
            </a:r>
            <a:r>
              <a:rPr b="0" i="0" lang="en-DE" sz="1000" u="sng" cap="none" strike="noStrike">
                <a:solidFill>
                  <a:schemeClr val="hlink"/>
                </a:solidFill>
                <a:latin typeface="Open Sans"/>
                <a:ea typeface="Open Sans"/>
                <a:cs typeface="Open Sans"/>
                <a:sym typeface="Open Sans"/>
                <a:hlinkClick r:id="rId7"/>
              </a:rPr>
              <a:t>here</a:t>
            </a:r>
            <a:r>
              <a:rPr b="0" i="0" lang="en-DE" sz="1000" u="none" cap="none" strike="noStrike">
                <a:solidFill>
                  <a:srgbClr val="000000"/>
                </a:solidFill>
                <a:latin typeface="Open Sans"/>
                <a:ea typeface="Open Sans"/>
                <a:cs typeface="Open Sans"/>
                <a:sym typeface="Open Sans"/>
              </a:rPr>
              <a:t> (the “Original Work”), licensed by</a:t>
            </a:r>
            <a:r>
              <a:rPr b="0" i="0" lang="en-DE" sz="10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DE" sz="1000" u="none" cap="none" strike="noStrike">
                <a:solidFill>
                  <a:srgbClr val="000000"/>
                </a:solidFill>
                <a:latin typeface="Open Sans"/>
                <a:ea typeface="Open Sans"/>
                <a:cs typeface="Open Sans"/>
                <a:sym typeface="Open Sans"/>
              </a:rPr>
              <a:t> (curated by </a:t>
            </a:r>
            <a:r>
              <a:rPr b="0" i="0" lang="en-DE" sz="10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DE" sz="1000" u="none" cap="none" strike="noStrike">
                <a:solidFill>
                  <a:srgbClr val="333333"/>
                </a:solidFill>
                <a:latin typeface="Open Sans"/>
                <a:ea typeface="Open Sans"/>
                <a:cs typeface="Open Sans"/>
                <a:sym typeface="Open Sans"/>
              </a:rPr>
              <a:t>) </a:t>
            </a:r>
            <a:r>
              <a:rPr b="0" i="0" lang="en-DE" sz="1000" u="none" cap="none" strike="noStrike">
                <a:solidFill>
                  <a:srgbClr val="000000"/>
                </a:solidFill>
                <a:latin typeface="Open Sans"/>
                <a:ea typeface="Open Sans"/>
                <a:cs typeface="Open Sans"/>
                <a:sym typeface="Open Sans"/>
              </a:rPr>
              <a:t>under a </a:t>
            </a:r>
            <a:r>
              <a:rPr b="0" i="0" lang="en-DE" sz="10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This adaptation is made and published by SPARC EUROPE (the “Adapter”) under a </a:t>
            </a:r>
            <a:r>
              <a:rPr b="0" i="0" lang="en-DE" sz="10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French.”</a:t>
            </a:r>
            <a:endParaRPr b="0" i="0" sz="1000" u="none" cap="none" strike="noStrike">
              <a:solidFill>
                <a:srgbClr val="00000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400"/>
              <a:buFont typeface="Arial"/>
              <a:buNone/>
            </a:pPr>
            <a:r>
              <a:t/>
            </a:r>
            <a:endParaRPr sz="1000">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400"/>
              <a:buFont typeface="Arial"/>
              <a:buNone/>
            </a:pPr>
            <a:r>
              <a:rPr b="0" i="0" lang="en-DE" sz="1000" u="none" cap="none" strike="noStrike">
                <a:solidFill>
                  <a:srgbClr val="000000"/>
                </a:solidFill>
                <a:latin typeface="Open Sans"/>
                <a:ea typeface="Open Sans"/>
                <a:cs typeface="Open Sans"/>
                <a:sym typeface="Open Sans"/>
              </a:rPr>
              <a:t>Special thanks to </a:t>
            </a:r>
            <a:r>
              <a:rPr lang="en-DE" sz="1000">
                <a:solidFill>
                  <a:schemeClr val="dk1"/>
                </a:solidFill>
                <a:latin typeface="Open Sans"/>
                <a:ea typeface="Open Sans"/>
                <a:cs typeface="Open Sans"/>
                <a:sym typeface="Open Sans"/>
              </a:rPr>
              <a:t>Marion Brunetti, Emile Leromain, </a:t>
            </a:r>
            <a:r>
              <a:rPr b="0" i="0" lang="en-DE" sz="1000" u="none" cap="none" strike="noStrike">
                <a:solidFill>
                  <a:srgbClr val="000000"/>
                </a:solidFill>
                <a:latin typeface="Open Sans"/>
                <a:ea typeface="Open Sans"/>
                <a:cs typeface="Open Sans"/>
                <a:sym typeface="Open Sans"/>
              </a:rPr>
              <a:t>Vincent De Lavenne and Cecile Swiatek for the French translation.</a:t>
            </a:r>
            <a:endParaRPr b="0" i="0" sz="1000" u="none" cap="none" strike="noStrike">
              <a:solidFill>
                <a:srgbClr val="000000"/>
              </a:solidFill>
              <a:latin typeface="Open Sans"/>
              <a:ea typeface="Open Sans"/>
              <a:cs typeface="Open Sans"/>
              <a:sym typeface="Open Sans"/>
            </a:endParaRPr>
          </a:p>
        </p:txBody>
      </p:sp>
      <p:sp>
        <p:nvSpPr>
          <p:cNvPr id="313" name="Google Shape;313;g11220938a78_1_0"/>
          <p:cNvSpPr txBox="1"/>
          <p:nvPr/>
        </p:nvSpPr>
        <p:spPr>
          <a:xfrm>
            <a:off x="570907" y="4061625"/>
            <a:ext cx="6418200" cy="16011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UNE </a:t>
            </a:r>
            <a:r>
              <a:rPr b="1" lang="en-DE" sz="4600">
                <a:solidFill>
                  <a:srgbClr val="004993"/>
                </a:solidFill>
                <a:latin typeface="Open Sans"/>
                <a:ea typeface="Open Sans"/>
                <a:cs typeface="Open Sans"/>
                <a:sym typeface="Open Sans"/>
              </a:rPr>
              <a:t>BOÎTE</a:t>
            </a:r>
            <a:r>
              <a:rPr b="1" i="0" lang="en-DE" sz="4600" u="none" cap="none" strike="noStrike">
                <a:solidFill>
                  <a:srgbClr val="004993"/>
                </a:solidFill>
                <a:latin typeface="Open Sans"/>
                <a:ea typeface="Open Sans"/>
                <a:cs typeface="Open Sans"/>
                <a:sym typeface="Open Sans"/>
              </a:rPr>
              <a:t> </a:t>
            </a:r>
            <a:r>
              <a:rPr b="1" lang="en-DE" sz="4600">
                <a:solidFill>
                  <a:srgbClr val="004993"/>
                </a:solidFill>
                <a:latin typeface="Open Sans"/>
                <a:ea typeface="Open Sans"/>
                <a:cs typeface="Open Sans"/>
                <a:sym typeface="Open Sans"/>
              </a:rPr>
              <a:t>À</a:t>
            </a:r>
            <a:r>
              <a:rPr b="1" i="0" lang="en-DE" sz="4600" u="none" cap="none" strike="noStrike">
                <a:solidFill>
                  <a:srgbClr val="004993"/>
                </a:solidFill>
                <a:latin typeface="Open Sans"/>
                <a:ea typeface="Open Sans"/>
                <a:cs typeface="Open Sans"/>
                <a:sym typeface="Open Sans"/>
              </a:rPr>
              <a:t> OUTILS D’ENOEL</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f8a48c4d7a_0_21"/>
          <p:cNvSpPr txBox="1"/>
          <p:nvPr/>
        </p:nvSpPr>
        <p:spPr>
          <a:xfrm>
            <a:off x="443400" y="1709488"/>
            <a:ext cx="6643200" cy="675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0" i="0" lang="en-DE" sz="1100" u="none" cap="none" strike="noStrike">
                <a:solidFill>
                  <a:srgbClr val="004993"/>
                </a:solidFill>
                <a:latin typeface="Open Sans"/>
                <a:ea typeface="Open Sans"/>
                <a:cs typeface="Open Sans"/>
                <a:sym typeface="Open Sans"/>
              </a:rPr>
              <a:t>Il s'agit d'un ensemble d'outils (diapositives, brochures et cartes) préparés par le Réseau européen des bibliothécaires pour l'</a:t>
            </a:r>
            <a:r>
              <a:rPr lang="en-DE" sz="1100">
                <a:solidFill>
                  <a:srgbClr val="004993"/>
                </a:solidFill>
                <a:latin typeface="Open Sans"/>
                <a:ea typeface="Open Sans"/>
                <a:cs typeface="Open Sans"/>
                <a:sym typeface="Open Sans"/>
              </a:rPr>
              <a:t>É</a:t>
            </a:r>
            <a:r>
              <a:rPr b="0" i="0" lang="en-DE" sz="1100" u="none" cap="none" strike="noStrike">
                <a:solidFill>
                  <a:srgbClr val="004993"/>
                </a:solidFill>
                <a:latin typeface="Open Sans"/>
                <a:ea typeface="Open Sans"/>
                <a:cs typeface="Open Sans"/>
                <a:sym typeface="Open Sans"/>
              </a:rPr>
              <a:t>ducation </a:t>
            </a:r>
            <a:r>
              <a:rPr lang="en-DE" sz="1100">
                <a:solidFill>
                  <a:srgbClr val="004993"/>
                </a:solidFill>
                <a:latin typeface="Open Sans"/>
                <a:ea typeface="Open Sans"/>
                <a:cs typeface="Open Sans"/>
                <a:sym typeface="Open Sans"/>
              </a:rPr>
              <a:t>O</a:t>
            </a:r>
            <a:r>
              <a:rPr b="0" i="0" lang="en-DE" sz="1100" u="none" cap="none" strike="noStrike">
                <a:solidFill>
                  <a:srgbClr val="004993"/>
                </a:solidFill>
                <a:latin typeface="Open Sans"/>
                <a:ea typeface="Open Sans"/>
                <a:cs typeface="Open Sans"/>
                <a:sym typeface="Open Sans"/>
              </a:rPr>
              <a:t>uverte ENOEL (</a:t>
            </a:r>
            <a:r>
              <a:rPr b="0" i="0" lang="en-DE" sz="1100" u="sng" cap="none" strike="noStrike">
                <a:solidFill>
                  <a:srgbClr val="0097A7"/>
                </a:solidFill>
                <a:latin typeface="Open Sans"/>
                <a:ea typeface="Open Sans"/>
                <a:cs typeface="Open Sans"/>
                <a:sym typeface="Open Sans"/>
                <a:hlinkClick r:id="rId3">
                  <a:extLst>
                    <a:ext uri="{A12FA001-AC4F-418D-AE19-62706E023703}">
                      <ahyp:hlinkClr val="tx"/>
                    </a:ext>
                  </a:extLst>
                </a:hlinkClick>
              </a:rPr>
              <a:t>European Network of Open Education Librarians</a:t>
            </a:r>
            <a:r>
              <a:rPr b="0" i="0" lang="en-DE" sz="1100" u="none" cap="none" strike="noStrike">
                <a:solidFill>
                  <a:srgbClr val="004993"/>
                </a:solidFill>
                <a:latin typeface="Open Sans"/>
                <a:ea typeface="Open Sans"/>
                <a:cs typeface="Open Sans"/>
                <a:sym typeface="Open Sans"/>
              </a:rPr>
              <a:t>). Cette boîte à outils vise à sensibiliser à l'importance de l'</a:t>
            </a:r>
            <a:r>
              <a:rPr lang="en-DE" sz="1100">
                <a:solidFill>
                  <a:srgbClr val="004993"/>
                </a:solidFill>
                <a:latin typeface="Open Sans"/>
                <a:ea typeface="Open Sans"/>
                <a:cs typeface="Open Sans"/>
                <a:sym typeface="Open Sans"/>
              </a:rPr>
              <a:t>É</a:t>
            </a:r>
            <a:r>
              <a:rPr b="0" i="0" lang="en-DE" sz="1100" u="none" cap="none" strike="noStrike">
                <a:solidFill>
                  <a:srgbClr val="004993"/>
                </a:solidFill>
                <a:latin typeface="Open Sans"/>
                <a:ea typeface="Open Sans"/>
                <a:cs typeface="Open Sans"/>
                <a:sym typeface="Open Sans"/>
              </a:rPr>
              <a:t>ducation </a:t>
            </a:r>
            <a:r>
              <a:rPr lang="en-DE" sz="1100">
                <a:solidFill>
                  <a:srgbClr val="004993"/>
                </a:solidFill>
                <a:latin typeface="Open Sans"/>
                <a:ea typeface="Open Sans"/>
                <a:cs typeface="Open Sans"/>
                <a:sym typeface="Open Sans"/>
              </a:rPr>
              <a:t>O</a:t>
            </a:r>
            <a:r>
              <a:rPr b="0" i="0" lang="en-DE" sz="1100" u="none" cap="none" strike="noStrike">
                <a:solidFill>
                  <a:srgbClr val="004993"/>
                </a:solidFill>
                <a:latin typeface="Open Sans"/>
                <a:ea typeface="Open Sans"/>
                <a:cs typeface="Open Sans"/>
                <a:sym typeface="Open Sans"/>
              </a:rPr>
              <a:t>uverte et met en évidence les avantages pour les étudiants, les enseignants, les établissements</a:t>
            </a:r>
            <a:r>
              <a:rPr lang="en-DE" sz="1100">
                <a:solidFill>
                  <a:srgbClr val="004993"/>
                </a:solidFill>
                <a:latin typeface="Open Sans"/>
                <a:ea typeface="Open Sans"/>
                <a:cs typeface="Open Sans"/>
                <a:sym typeface="Open Sans"/>
              </a:rPr>
              <a:t>, </a:t>
            </a:r>
            <a:r>
              <a:rPr b="0" i="0" lang="en-DE" sz="1100" u="none" cap="none" strike="noStrike">
                <a:solidFill>
                  <a:srgbClr val="004993"/>
                </a:solidFill>
                <a:latin typeface="Open Sans"/>
                <a:ea typeface="Open Sans"/>
                <a:cs typeface="Open Sans"/>
                <a:sym typeface="Open Sans"/>
              </a:rPr>
              <a:t>la société et les bibliothécaires.</a:t>
            </a:r>
            <a:endParaRPr b="0" i="0" sz="11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DE" sz="1100" u="none" cap="none" strike="noStrike">
                <a:solidFill>
                  <a:srgbClr val="004993"/>
                </a:solidFill>
                <a:latin typeface="Open Sans"/>
                <a:ea typeface="Open Sans"/>
                <a:cs typeface="Open Sans"/>
                <a:sym typeface="Open Sans"/>
              </a:rPr>
              <a:t>Ce kit contient des </a:t>
            </a:r>
            <a:r>
              <a:rPr b="1" i="0" lang="en-DE" sz="1100" u="none" cap="none" strike="noStrike">
                <a:solidFill>
                  <a:srgbClr val="004993"/>
                </a:solidFill>
                <a:latin typeface="Open Sans"/>
                <a:ea typeface="Open Sans"/>
                <a:cs typeface="Open Sans"/>
                <a:sym typeface="Open Sans"/>
              </a:rPr>
              <a:t>modèles de brochures.</a:t>
            </a:r>
            <a:endParaRPr b="1"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100"/>
              <a:buFont typeface="Arial"/>
              <a:buNone/>
            </a:pPr>
            <a:r>
              <a:rPr b="1" i="0" lang="en-DE" sz="1100" u="none" cap="none" strike="noStrike">
                <a:solidFill>
                  <a:srgbClr val="004993"/>
                </a:solidFill>
                <a:latin typeface="Open Sans"/>
                <a:ea typeface="Open Sans"/>
                <a:cs typeface="Open Sans"/>
                <a:sym typeface="Open Sans"/>
              </a:rPr>
              <a:t>Vous pouvez utiliser les modèles directement tels quels ou choisir de les adapter à vos besoins spécifiques.</a:t>
            </a:r>
            <a:endParaRPr b="0" i="0" sz="1100" u="none" cap="none" strike="noStrike">
              <a:solidFill>
                <a:srgbClr val="000000"/>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100"/>
              <a:buFont typeface="Arial"/>
              <a:buNone/>
            </a:pPr>
            <a:r>
              <a:rPr b="1" i="0" lang="en-DE" sz="1100" u="none" cap="none" strike="noStrike">
                <a:solidFill>
                  <a:srgbClr val="004993"/>
                </a:solidFill>
                <a:latin typeface="Open Sans"/>
                <a:ea typeface="Open Sans"/>
                <a:cs typeface="Open Sans"/>
                <a:sym typeface="Open Sans"/>
              </a:rPr>
              <a:t>Pour utiliser le modèle sans l’adapter</a:t>
            </a:r>
            <a:r>
              <a:rPr b="0" i="0" lang="en-DE" sz="1100" u="none" cap="none" strike="noStrike">
                <a:solidFill>
                  <a:srgbClr val="004993"/>
                </a:solidFill>
                <a:latin typeface="Open Sans"/>
                <a:ea typeface="Open Sans"/>
                <a:cs typeface="Open Sans"/>
                <a:sym typeface="Open Sans"/>
              </a:rPr>
              <a:t>, il suffit de télécharger l'ensemble du diaporama ou une diapositive particulière que vous souhaitez utiliser.</a:t>
            </a:r>
            <a:endParaRPr b="0" i="0" sz="1100" u="none" cap="none" strike="noStrike">
              <a:solidFill>
                <a:srgbClr val="000000"/>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100"/>
              <a:buFont typeface="Arial"/>
              <a:buNone/>
            </a:pPr>
            <a:r>
              <a:rPr b="1" i="0" lang="en-DE" sz="1100" u="none" cap="none" strike="noStrike">
                <a:solidFill>
                  <a:srgbClr val="004993"/>
                </a:solidFill>
                <a:latin typeface="Open Sans"/>
                <a:ea typeface="Open Sans"/>
                <a:cs typeface="Open Sans"/>
                <a:sym typeface="Open Sans"/>
              </a:rPr>
              <a:t>Pour adapter le modèle à vos besoins :</a:t>
            </a:r>
            <a:endParaRPr b="0" i="0" sz="1100" u="none" cap="none" strike="noStrike">
              <a:solidFill>
                <a:srgbClr val="000000"/>
              </a:solidFill>
              <a:latin typeface="Open Sans"/>
              <a:ea typeface="Open Sans"/>
              <a:cs typeface="Open Sans"/>
              <a:sym typeface="Open Sans"/>
            </a:endParaRPr>
          </a:p>
          <a:p>
            <a:pPr indent="-298450" lvl="0" marL="457200" marR="0" rtl="0" algn="l">
              <a:lnSpc>
                <a:spcPct val="115000"/>
              </a:lnSpc>
              <a:spcBef>
                <a:spcPts val="0"/>
              </a:spcBef>
              <a:spcAft>
                <a:spcPts val="0"/>
              </a:spcAft>
              <a:buClr>
                <a:srgbClr val="004993"/>
              </a:buClr>
              <a:buSzPts val="1100"/>
              <a:buFont typeface="Open Sans"/>
              <a:buChar char="-"/>
            </a:pPr>
            <a:r>
              <a:rPr b="0" i="0" lang="en-DE" sz="1100" u="none" cap="none" strike="noStrike">
                <a:solidFill>
                  <a:srgbClr val="004993"/>
                </a:solidFill>
                <a:latin typeface="Open Sans"/>
                <a:ea typeface="Open Sans"/>
                <a:cs typeface="Open Sans"/>
                <a:sym typeface="Open Sans"/>
              </a:rPr>
              <a:t>Téléchargez l'outil que vous souhaitez utiliser</a:t>
            </a:r>
            <a:endParaRPr b="0" i="0" sz="1100" u="none" cap="none" strike="noStrike">
              <a:solidFill>
                <a:srgbClr val="000000"/>
              </a:solidFill>
              <a:latin typeface="Open Sans"/>
              <a:ea typeface="Open Sans"/>
              <a:cs typeface="Open Sans"/>
              <a:sym typeface="Open Sans"/>
            </a:endParaRPr>
          </a:p>
          <a:p>
            <a:pPr indent="-298450" lvl="0" marL="457200" marR="0" rtl="0" algn="l">
              <a:lnSpc>
                <a:spcPct val="115000"/>
              </a:lnSpc>
              <a:spcBef>
                <a:spcPts val="0"/>
              </a:spcBef>
              <a:spcAft>
                <a:spcPts val="0"/>
              </a:spcAft>
              <a:buClr>
                <a:srgbClr val="004993"/>
              </a:buClr>
              <a:buSzPts val="1100"/>
              <a:buFont typeface="Open Sans"/>
              <a:buChar char="-"/>
            </a:pPr>
            <a:r>
              <a:rPr b="0" i="0" lang="en-DE" sz="1100" u="none" cap="none" strike="noStrike">
                <a:solidFill>
                  <a:srgbClr val="004993"/>
                </a:solidFill>
                <a:latin typeface="Open Sans"/>
                <a:ea typeface="Open Sans"/>
                <a:cs typeface="Open Sans"/>
                <a:sym typeface="Open Sans"/>
              </a:rPr>
              <a:t>Adaptez-le à vos besoins (ajoutez le logo de votre organisation et apportez tout autre changement que vous estimez utile).</a:t>
            </a:r>
            <a:endParaRPr b="0" i="0" sz="1100" u="none" cap="none" strike="noStrike">
              <a:solidFill>
                <a:srgbClr val="000000"/>
              </a:solidFill>
              <a:latin typeface="Open Sans"/>
              <a:ea typeface="Open Sans"/>
              <a:cs typeface="Open Sans"/>
              <a:sym typeface="Open Sans"/>
            </a:endParaRPr>
          </a:p>
          <a:p>
            <a:pPr indent="-298450" lvl="0" marL="457200" marR="0" rtl="0" algn="l">
              <a:lnSpc>
                <a:spcPct val="115000"/>
              </a:lnSpc>
              <a:spcBef>
                <a:spcPts val="0"/>
              </a:spcBef>
              <a:spcAft>
                <a:spcPts val="0"/>
              </a:spcAft>
              <a:buClr>
                <a:srgbClr val="004993"/>
              </a:buClr>
              <a:buSzPts val="1100"/>
              <a:buFont typeface="Open Sans"/>
              <a:buChar char="-"/>
            </a:pPr>
            <a:r>
              <a:rPr b="0" i="0" lang="en-DE" sz="1100" u="none" cap="none" strike="noStrike">
                <a:solidFill>
                  <a:srgbClr val="004993"/>
                </a:solidFill>
                <a:latin typeface="Open Sans"/>
                <a:ea typeface="Open Sans"/>
                <a:cs typeface="Open Sans"/>
                <a:sym typeface="Open Sans"/>
              </a:rPr>
              <a:t>Veillez à ce que la version adaptée comporte une note indiquant: "Cette œuvre est un dérivé de [nom du fichier (par exemple, French_2. OE Benefits - ENOEL leaflets)] [lien vers la source originale: </a:t>
            </a:r>
            <a:r>
              <a:rPr b="0" i="0" lang="en-DE" sz="1100" u="sng" cap="none" strike="noStrike">
                <a:solidFill>
                  <a:schemeClr val="hlink"/>
                </a:solidFill>
                <a:latin typeface="Open Sans"/>
                <a:ea typeface="Open Sans"/>
                <a:cs typeface="Open Sans"/>
                <a:sym typeface="Open Sans"/>
                <a:hlinkClick r:id="rId4"/>
              </a:rPr>
              <a:t>https://doi.org/10.5281/zenodo.5568482</a:t>
            </a:r>
            <a:r>
              <a:rPr b="0" i="0" lang="en-DE" sz="1100" u="none" cap="none" strike="noStrike">
                <a:solidFill>
                  <a:srgbClr val="004993"/>
                </a:solidFill>
                <a:latin typeface="Open Sans"/>
                <a:ea typeface="Open Sans"/>
                <a:cs typeface="Open Sans"/>
                <a:sym typeface="Open Sans"/>
              </a:rPr>
              <a:t>],</a:t>
            </a:r>
            <a:r>
              <a:rPr b="0" i="0" lang="en-DE" sz="1100" u="none" cap="none" strike="noStrike">
                <a:solidFill>
                  <a:schemeClr val="dk1"/>
                </a:solidFill>
                <a:latin typeface="Open Sans"/>
                <a:ea typeface="Open Sans"/>
                <a:cs typeface="Open Sans"/>
                <a:sym typeface="Open Sans"/>
              </a:rPr>
              <a:t> </a:t>
            </a:r>
            <a:r>
              <a:rPr b="0" i="0" lang="en-DE" sz="1100" u="none" cap="none" strike="noStrike">
                <a:solidFill>
                  <a:srgbClr val="004993"/>
                </a:solidFill>
                <a:latin typeface="Open Sans"/>
                <a:ea typeface="Open Sans"/>
                <a:cs typeface="Open Sans"/>
                <a:sym typeface="Open Sans"/>
              </a:rPr>
              <a:t>par</a:t>
            </a:r>
            <a:r>
              <a:rPr b="0" i="0" lang="en-DE" sz="1100" u="none" cap="none" strike="noStrike">
                <a:solidFill>
                  <a:schemeClr val="dk1"/>
                </a:solidFill>
                <a:latin typeface="Open Sans"/>
                <a:ea typeface="Open Sans"/>
                <a:cs typeface="Open Sans"/>
                <a:sym typeface="Open Sans"/>
              </a:rPr>
              <a:t> </a:t>
            </a:r>
            <a:r>
              <a:rPr b="0" i="0" lang="en-DE" sz="1100" u="sng" cap="none" strike="noStrike">
                <a:solidFill>
                  <a:schemeClr val="hlink"/>
                </a:solidFill>
                <a:latin typeface="Open Sans"/>
                <a:ea typeface="Open Sans"/>
                <a:cs typeface="Open Sans"/>
                <a:sym typeface="Open Sans"/>
                <a:hlinkClick r:id="rId5"/>
              </a:rPr>
              <a:t>SPARC Europe</a:t>
            </a:r>
            <a:r>
              <a:rPr b="0" i="0" lang="en-DE" sz="1100" u="none" cap="none" strike="noStrike">
                <a:solidFill>
                  <a:schemeClr val="dk1"/>
                </a:solidFill>
                <a:latin typeface="Open Sans"/>
                <a:ea typeface="Open Sans"/>
                <a:cs typeface="Open Sans"/>
                <a:sym typeface="Open Sans"/>
              </a:rPr>
              <a:t> </a:t>
            </a:r>
            <a:r>
              <a:rPr b="0" i="0" lang="en-DE" sz="1100" u="none" cap="none" strike="noStrike">
                <a:solidFill>
                  <a:srgbClr val="004993"/>
                </a:solidFill>
                <a:latin typeface="Open Sans"/>
                <a:ea typeface="Open Sans"/>
                <a:cs typeface="Open Sans"/>
                <a:sym typeface="Open Sans"/>
              </a:rPr>
              <a:t>(ENOEL),</a:t>
            </a:r>
            <a:r>
              <a:rPr b="0" i="0" lang="en-DE" sz="1100" u="none" cap="none" strike="noStrike">
                <a:solidFill>
                  <a:schemeClr val="dk1"/>
                </a:solidFill>
                <a:latin typeface="Open Sans"/>
                <a:ea typeface="Open Sans"/>
                <a:cs typeface="Open Sans"/>
                <a:sym typeface="Open Sans"/>
              </a:rPr>
              <a:t> </a:t>
            </a:r>
            <a:r>
              <a:rPr b="0" i="0" lang="en-DE" sz="1100" u="sng" cap="none" strike="noStrike">
                <a:solidFill>
                  <a:schemeClr val="hlink"/>
                </a:solidFill>
                <a:latin typeface="Open Sans"/>
                <a:ea typeface="Open Sans"/>
                <a:cs typeface="Open Sans"/>
                <a:sym typeface="Open Sans"/>
                <a:hlinkClick r:id="rId6"/>
              </a:rPr>
              <a:t>CC BY</a:t>
            </a:r>
            <a:r>
              <a:rPr b="0" i="0" lang="en-DE" sz="1100" u="none" cap="none" strike="noStrike">
                <a:solidFill>
                  <a:schemeClr val="dk1"/>
                </a:solidFill>
                <a:latin typeface="Open Sans"/>
                <a:ea typeface="Open Sans"/>
                <a:cs typeface="Open Sans"/>
                <a:sym typeface="Open Sans"/>
              </a:rPr>
              <a:t>.</a:t>
            </a:r>
            <a:r>
              <a:rPr b="0" i="0" lang="en-DE" sz="1100" u="none" cap="none" strike="noStrike">
                <a:solidFill>
                  <a:srgbClr val="004993"/>
                </a:solidFill>
                <a:latin typeface="Open Sans"/>
                <a:ea typeface="Open Sans"/>
                <a:cs typeface="Open Sans"/>
                <a:sym typeface="Open Sans"/>
              </a:rPr>
              <a:t>”</a:t>
            </a:r>
            <a:endParaRPr b="0" i="0" sz="1100" u="none" cap="none" strike="noStrike">
              <a:solidFill>
                <a:srgbClr val="004993"/>
              </a:solidFill>
              <a:latin typeface="Open Sans"/>
              <a:ea typeface="Open Sans"/>
              <a:cs typeface="Open Sans"/>
              <a:sym typeface="Open Sans"/>
            </a:endParaRPr>
          </a:p>
          <a:p>
            <a:pPr indent="0" lvl="0" marL="171450" marR="0" rtl="0" algn="l">
              <a:lnSpc>
                <a:spcPct val="115000"/>
              </a:lnSpc>
              <a:spcBef>
                <a:spcPts val="0"/>
              </a:spcBef>
              <a:spcAft>
                <a:spcPts val="0"/>
              </a:spcAft>
              <a:buClr>
                <a:srgbClr val="000000"/>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DE" sz="1100" u="none" cap="none" strike="noStrike">
                <a:solidFill>
                  <a:srgbClr val="004993"/>
                </a:solidFill>
                <a:latin typeface="Open Sans"/>
                <a:ea typeface="Open Sans"/>
                <a:cs typeface="Open Sans"/>
                <a:sym typeface="Open Sans"/>
              </a:rPr>
              <a:t>Vous trouverez ci-dessous une brève description de l'organisation du kit ainsi que des suggestions d'utilisation pour certaines pages. Il ne s'agit que de suggestions ; nous vous encourageons à faire votre choix et à créer des outils adaptés à vos besoins.</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DE" sz="1100" u="none" cap="none" strike="noStrike">
                <a:solidFill>
                  <a:srgbClr val="004993"/>
                </a:solidFill>
                <a:latin typeface="Open Sans"/>
                <a:ea typeface="Open Sans"/>
                <a:cs typeface="Open Sans"/>
                <a:sym typeface="Open Sans"/>
              </a:rPr>
              <a:t>La diapositive 3</a:t>
            </a:r>
            <a:r>
              <a:rPr b="0" i="0" lang="en-DE" sz="1100" u="none" cap="none" strike="noStrike">
                <a:solidFill>
                  <a:srgbClr val="004993"/>
                </a:solidFill>
                <a:latin typeface="Open Sans"/>
                <a:ea typeface="Open Sans"/>
                <a:cs typeface="Open Sans"/>
                <a:sym typeface="Open Sans"/>
              </a:rPr>
              <a:t> vous donne un exemple d'adaptation du modèle, y compris le placement du logo de votre organisation et la déclaration d'attribution.</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DE" sz="1100" u="none" cap="none" strike="noStrike">
                <a:solidFill>
                  <a:srgbClr val="004993"/>
                </a:solidFill>
                <a:latin typeface="Open Sans"/>
                <a:ea typeface="Open Sans"/>
                <a:cs typeface="Open Sans"/>
                <a:sym typeface="Open Sans"/>
              </a:rPr>
              <a:t>Les diapositives 4 à 1</a:t>
            </a:r>
            <a:r>
              <a:rPr b="1" lang="en-DE" sz="1100">
                <a:solidFill>
                  <a:srgbClr val="004993"/>
                </a:solidFill>
                <a:latin typeface="Open Sans"/>
                <a:ea typeface="Open Sans"/>
                <a:cs typeface="Open Sans"/>
                <a:sym typeface="Open Sans"/>
              </a:rPr>
              <a:t>5</a:t>
            </a:r>
            <a:r>
              <a:rPr b="1" i="0" lang="en-DE" sz="1100" u="none" cap="none" strike="noStrike">
                <a:solidFill>
                  <a:srgbClr val="004993"/>
                </a:solidFill>
                <a:latin typeface="Open Sans"/>
                <a:ea typeface="Open Sans"/>
                <a:cs typeface="Open Sans"/>
                <a:sym typeface="Open Sans"/>
              </a:rPr>
              <a:t> </a:t>
            </a:r>
            <a:r>
              <a:rPr b="0" i="0" lang="en-DE" sz="1100" u="none" cap="none" strike="noStrike">
                <a:solidFill>
                  <a:srgbClr val="004993"/>
                </a:solidFill>
                <a:latin typeface="Open Sans"/>
                <a:ea typeface="Open Sans"/>
                <a:cs typeface="Open Sans"/>
                <a:sym typeface="Open Sans"/>
              </a:rPr>
              <a:t>montrent les avantages de l'</a:t>
            </a:r>
            <a:r>
              <a:rPr lang="en-DE" sz="1100">
                <a:solidFill>
                  <a:srgbClr val="004993"/>
                </a:solidFill>
                <a:latin typeface="Open Sans"/>
                <a:ea typeface="Open Sans"/>
                <a:cs typeface="Open Sans"/>
                <a:sym typeface="Open Sans"/>
              </a:rPr>
              <a:t>Éducation Ouverte</a:t>
            </a:r>
            <a:r>
              <a:rPr b="0" i="0" lang="en-DE" sz="1100" u="none" cap="none" strike="noStrike">
                <a:solidFill>
                  <a:srgbClr val="004993"/>
                </a:solidFill>
                <a:latin typeface="Open Sans"/>
                <a:ea typeface="Open Sans"/>
                <a:cs typeface="Open Sans"/>
                <a:sym typeface="Open Sans"/>
              </a:rPr>
              <a:t> pour </a:t>
            </a:r>
            <a:r>
              <a:rPr lang="en-DE" sz="1100">
                <a:solidFill>
                  <a:srgbClr val="004993"/>
                </a:solidFill>
                <a:latin typeface="Open Sans"/>
                <a:ea typeface="Open Sans"/>
                <a:cs typeface="Open Sans"/>
                <a:sym typeface="Open Sans"/>
              </a:rPr>
              <a:t>cinq </a:t>
            </a:r>
            <a:r>
              <a:rPr b="0" i="0" lang="en-DE" sz="1100" u="none" cap="none" strike="noStrike">
                <a:solidFill>
                  <a:srgbClr val="004993"/>
                </a:solidFill>
                <a:latin typeface="Open Sans"/>
                <a:ea typeface="Open Sans"/>
                <a:cs typeface="Open Sans"/>
                <a:sym typeface="Open Sans"/>
              </a:rPr>
              <a:t>publics différents</a:t>
            </a:r>
            <a:r>
              <a:rPr lang="en-DE" sz="1100">
                <a:solidFill>
                  <a:srgbClr val="004993"/>
                </a:solidFill>
                <a:latin typeface="Open Sans"/>
                <a:ea typeface="Open Sans"/>
                <a:cs typeface="Open Sans"/>
                <a:sym typeface="Open Sans"/>
              </a:rPr>
              <a:t> </a:t>
            </a:r>
            <a:r>
              <a:rPr b="0" i="0" lang="en-DE" sz="1100" u="none" cap="none" strike="noStrike">
                <a:solidFill>
                  <a:srgbClr val="004993"/>
                </a:solidFill>
                <a:latin typeface="Open Sans"/>
                <a:ea typeface="Open Sans"/>
                <a:cs typeface="Open Sans"/>
                <a:sym typeface="Open Sans"/>
              </a:rPr>
              <a:t>: les étudiants (fond jaune), les enseignants (fond orange), les établissements (fond turquoise)</a:t>
            </a:r>
            <a:r>
              <a:rPr lang="en-DE" sz="1100">
                <a:solidFill>
                  <a:srgbClr val="004993"/>
                </a:solidFill>
                <a:latin typeface="Open Sans"/>
                <a:ea typeface="Open Sans"/>
                <a:cs typeface="Open Sans"/>
                <a:sym typeface="Open Sans"/>
              </a:rPr>
              <a:t>,</a:t>
            </a:r>
            <a:r>
              <a:rPr b="0" i="0" lang="en-DE" sz="1100" u="none" cap="none" strike="noStrike">
                <a:solidFill>
                  <a:srgbClr val="004993"/>
                </a:solidFill>
                <a:latin typeface="Open Sans"/>
                <a:ea typeface="Open Sans"/>
                <a:cs typeface="Open Sans"/>
                <a:sym typeface="Open Sans"/>
              </a:rPr>
              <a:t> pour tous (fond blanc)</a:t>
            </a:r>
            <a:r>
              <a:rPr lang="en-DE" sz="1100">
                <a:solidFill>
                  <a:srgbClr val="004993"/>
                </a:solidFill>
                <a:latin typeface="Open Sans"/>
                <a:ea typeface="Open Sans"/>
                <a:cs typeface="Open Sans"/>
                <a:sym typeface="Open Sans"/>
              </a:rPr>
              <a:t> </a:t>
            </a:r>
            <a:r>
              <a:rPr b="0" i="0" lang="en-DE" sz="1100" u="none" cap="none" strike="noStrike">
                <a:solidFill>
                  <a:srgbClr val="004993"/>
                </a:solidFill>
                <a:latin typeface="Open Sans"/>
                <a:ea typeface="Open Sans"/>
                <a:cs typeface="Open Sans"/>
                <a:sym typeface="Open Sans"/>
              </a:rPr>
              <a:t>et pour les bibli</a:t>
            </a:r>
            <a:r>
              <a:rPr lang="en-DE" sz="1100">
                <a:solidFill>
                  <a:srgbClr val="004993"/>
                </a:solidFill>
                <a:latin typeface="Open Sans"/>
                <a:ea typeface="Open Sans"/>
                <a:cs typeface="Open Sans"/>
                <a:sym typeface="Open Sans"/>
              </a:rPr>
              <a:t>othécaires (fond bleu clair)</a:t>
            </a:r>
            <a:r>
              <a:rPr b="0" i="0" lang="en-DE" sz="1100" u="none" cap="none" strike="noStrike">
                <a:solidFill>
                  <a:srgbClr val="004993"/>
                </a:solidFill>
                <a:latin typeface="Open Sans"/>
                <a:ea typeface="Open Sans"/>
                <a:cs typeface="Open Sans"/>
                <a:sym typeface="Open Sans"/>
              </a:rPr>
              <a:t>. Vous pouvez les utiliser pour vous adresser à ces divers publics.</a:t>
            </a:r>
            <a:endParaRPr b="0" i="0" sz="11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DE" sz="1100" u="none" cap="none" strike="noStrike">
                <a:solidFill>
                  <a:srgbClr val="004993"/>
                </a:solidFill>
                <a:latin typeface="Open Sans"/>
                <a:ea typeface="Open Sans"/>
                <a:cs typeface="Open Sans"/>
                <a:sym typeface="Open Sans"/>
              </a:rPr>
              <a:t>Les diapositives d'ouverture de chacun des groupes</a:t>
            </a:r>
            <a:r>
              <a:rPr b="0" i="0" lang="en-DE" sz="1100" u="none" cap="none" strike="noStrike">
                <a:solidFill>
                  <a:srgbClr val="004993"/>
                </a:solidFill>
                <a:latin typeface="Open Sans"/>
                <a:ea typeface="Open Sans"/>
                <a:cs typeface="Open Sans"/>
                <a:sym typeface="Open Sans"/>
              </a:rPr>
              <a:t> (diapositives 4, 7, 10, 12, 1</a:t>
            </a:r>
            <a:r>
              <a:rPr lang="en-DE" sz="1100">
                <a:solidFill>
                  <a:srgbClr val="004993"/>
                </a:solidFill>
                <a:latin typeface="Open Sans"/>
                <a:ea typeface="Open Sans"/>
                <a:cs typeface="Open Sans"/>
                <a:sym typeface="Open Sans"/>
              </a:rPr>
              <a:t>4</a:t>
            </a:r>
            <a:r>
              <a:rPr b="0" i="0" lang="en-DE" sz="1100" u="none" cap="none" strike="noStrike">
                <a:solidFill>
                  <a:srgbClr val="004993"/>
                </a:solidFill>
                <a:latin typeface="Open Sans"/>
                <a:ea typeface="Open Sans"/>
                <a:cs typeface="Open Sans"/>
                <a:sym typeface="Open Sans"/>
              </a:rPr>
              <a:t>) met</a:t>
            </a:r>
            <a:r>
              <a:rPr lang="en-DE" sz="1100">
                <a:solidFill>
                  <a:srgbClr val="004993"/>
                </a:solidFill>
                <a:latin typeface="Open Sans"/>
                <a:ea typeface="Open Sans"/>
                <a:cs typeface="Open Sans"/>
                <a:sym typeface="Open Sans"/>
              </a:rPr>
              <a:t>tent </a:t>
            </a:r>
            <a:r>
              <a:rPr b="0" i="0" lang="en-DE" sz="1100" u="none" cap="none" strike="noStrike">
                <a:solidFill>
                  <a:srgbClr val="004993"/>
                </a:solidFill>
                <a:latin typeface="Open Sans"/>
                <a:ea typeface="Open Sans"/>
                <a:cs typeface="Open Sans"/>
                <a:sym typeface="Open Sans"/>
              </a:rPr>
              <a:t>en avant ce qu'ENOEL considère comme les avantages les plus importants à chaque fois. </a:t>
            </a:r>
            <a:r>
              <a:rPr b="1" i="0" lang="en-DE" sz="1100" u="none" cap="none" strike="noStrike">
                <a:solidFill>
                  <a:srgbClr val="004993"/>
                </a:solidFill>
                <a:latin typeface="Open Sans"/>
                <a:ea typeface="Open Sans"/>
                <a:cs typeface="Open Sans"/>
                <a:sym typeface="Open Sans"/>
              </a:rPr>
              <a:t>Les diapositives suivantes dans chaque groupe</a:t>
            </a:r>
            <a:r>
              <a:rPr b="0" i="0" lang="en-DE" sz="1100" u="none" cap="none" strike="noStrike">
                <a:solidFill>
                  <a:srgbClr val="004993"/>
                </a:solidFill>
                <a:latin typeface="Open Sans"/>
                <a:ea typeface="Open Sans"/>
                <a:cs typeface="Open Sans"/>
                <a:sym typeface="Open Sans"/>
              </a:rPr>
              <a:t> présentent d'autres avantages (diapositives 5-6 pour les étudiants, 8-9 pour les enseignants, 11 pour les établissements,</a:t>
            </a:r>
            <a:r>
              <a:rPr lang="en-DE" sz="1100">
                <a:solidFill>
                  <a:srgbClr val="004993"/>
                </a:solidFill>
                <a:latin typeface="Open Sans"/>
                <a:ea typeface="Open Sans"/>
                <a:cs typeface="Open Sans"/>
                <a:sym typeface="Open Sans"/>
              </a:rPr>
              <a:t> </a:t>
            </a:r>
            <a:r>
              <a:rPr b="0" i="0" lang="en-DE" sz="1100" u="none" cap="none" strike="noStrike">
                <a:solidFill>
                  <a:srgbClr val="004993"/>
                </a:solidFill>
                <a:latin typeface="Open Sans"/>
                <a:ea typeface="Open Sans"/>
                <a:cs typeface="Open Sans"/>
                <a:sym typeface="Open Sans"/>
              </a:rPr>
              <a:t>13 pour tous et </a:t>
            </a:r>
            <a:r>
              <a:rPr lang="en-DE" sz="1100">
                <a:solidFill>
                  <a:srgbClr val="004993"/>
                </a:solidFill>
                <a:latin typeface="Open Sans"/>
                <a:ea typeface="Open Sans"/>
                <a:cs typeface="Open Sans"/>
                <a:sym typeface="Open Sans"/>
              </a:rPr>
              <a:t>15 pour les bibliothécaires</a:t>
            </a:r>
            <a:r>
              <a:rPr b="0" i="0" lang="en-DE" sz="1100" u="none" cap="none" strike="noStrike">
                <a:solidFill>
                  <a:srgbClr val="004993"/>
                </a:solidFill>
                <a:latin typeface="Open Sans"/>
                <a:ea typeface="Open Sans"/>
                <a:cs typeface="Open Sans"/>
                <a:sym typeface="Open Sans"/>
              </a:rPr>
              <a:t>).</a:t>
            </a:r>
            <a:endParaRPr b="0" i="0" sz="1100" u="none" cap="none" strike="noStrike">
              <a:solidFill>
                <a:srgbClr val="000000"/>
              </a:solidFill>
              <a:latin typeface="Open Sans"/>
              <a:ea typeface="Open Sans"/>
              <a:cs typeface="Open Sans"/>
              <a:sym typeface="Open Sans"/>
            </a:endParaRPr>
          </a:p>
        </p:txBody>
      </p:sp>
      <p:pic>
        <p:nvPicPr>
          <p:cNvPr id="96" name="Google Shape;96;gf8a48c4d7a_0_21"/>
          <p:cNvPicPr preferRelativeResize="0"/>
          <p:nvPr/>
        </p:nvPicPr>
        <p:blipFill rotWithShape="1">
          <a:blip r:embed="rId7">
            <a:alphaModFix/>
          </a:blip>
          <a:srcRect b="0" l="0" r="0" t="0"/>
          <a:stretch/>
        </p:blipFill>
        <p:spPr>
          <a:xfrm>
            <a:off x="569400" y="304481"/>
            <a:ext cx="1517901" cy="1152338"/>
          </a:xfrm>
          <a:prstGeom prst="rect">
            <a:avLst/>
          </a:prstGeom>
          <a:noFill/>
          <a:ln>
            <a:noFill/>
          </a:ln>
        </p:spPr>
      </p:pic>
      <p:sp>
        <p:nvSpPr>
          <p:cNvPr id="97" name="Google Shape;97;gf8a48c4d7a_0_21"/>
          <p:cNvSpPr txBox="1"/>
          <p:nvPr/>
        </p:nvSpPr>
        <p:spPr>
          <a:xfrm>
            <a:off x="591700" y="404750"/>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98" name="Google Shape;98;gf8a48c4d7a_0_21"/>
          <p:cNvSpPr txBox="1"/>
          <p:nvPr/>
        </p:nvSpPr>
        <p:spPr>
          <a:xfrm>
            <a:off x="2502650" y="639857"/>
            <a:ext cx="3520800" cy="96946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DE" sz="1700" u="none" cap="none" strike="noStrike">
                <a:solidFill>
                  <a:srgbClr val="004993"/>
                </a:solidFill>
                <a:latin typeface="Open Sans"/>
                <a:ea typeface="Open Sans"/>
                <a:cs typeface="Open Sans"/>
                <a:sym typeface="Open Sans"/>
              </a:rPr>
              <a:t>Bienvenue dans cette boîte à outils « Avantages de l'Éducation Ouverte » !</a:t>
            </a:r>
            <a:endParaRPr b="0" i="0" sz="17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f7f8b365c8_2_0"/>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gf7f8b365c8_2_0"/>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5" name="Google Shape;105;gf7f8b365c8_2_0"/>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gf7f8b365c8_2_0"/>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gf7f8b365c8_2_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8" name="Google Shape;108;gf7f8b365c8_2_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9" name="Google Shape;109;gf7f8b365c8_2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10" name="Google Shape;110;gf7f8b365c8_2_0"/>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DE" sz="1400" u="none" cap="none" strike="noStrike">
                <a:solidFill>
                  <a:srgbClr val="000000"/>
                </a:solidFill>
                <a:latin typeface="Calibri"/>
                <a:ea typeface="Calibri"/>
                <a:cs typeface="Calibri"/>
                <a:sym typeface="Calibri"/>
              </a:rPr>
              <a:t>Votre logo ici</a:t>
            </a:r>
            <a:endParaRPr b="0" i="0" sz="1400" u="none" cap="none" strike="noStrike">
              <a:solidFill>
                <a:srgbClr val="000000"/>
              </a:solidFill>
              <a:latin typeface="Calibri"/>
              <a:ea typeface="Calibri"/>
              <a:cs typeface="Calibri"/>
              <a:sym typeface="Calibri"/>
            </a:endParaRPr>
          </a:p>
        </p:txBody>
      </p:sp>
      <p:sp>
        <p:nvSpPr>
          <p:cNvPr id="111" name="Google Shape;111;gf7f8b365c8_2_0"/>
          <p:cNvSpPr txBox="1"/>
          <p:nvPr/>
        </p:nvSpPr>
        <p:spPr>
          <a:xfrm>
            <a:off x="417000" y="2905775"/>
            <a:ext cx="2108700" cy="73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800"/>
              <a:buFont typeface="Arial"/>
              <a:buNone/>
            </a:pPr>
            <a:r>
              <a:rPr b="0" i="0" lang="en-DE" sz="800" u="none" cap="none" strike="noStrike">
                <a:solidFill>
                  <a:schemeClr val="dk1"/>
                </a:solidFill>
                <a:latin typeface="Open Sans"/>
                <a:ea typeface="Open Sans"/>
                <a:cs typeface="Open Sans"/>
                <a:sym typeface="Open Sans"/>
              </a:rPr>
              <a:t>Cette œuvre est un dérivé de “French_2. OE Benefits - ENOEL leaflets”, </a:t>
            </a:r>
            <a:r>
              <a:rPr lang="en-DE" sz="800" u="sng">
                <a:solidFill>
                  <a:schemeClr val="hlink"/>
                </a:solidFill>
                <a:latin typeface="Open Sans"/>
                <a:ea typeface="Open Sans"/>
                <a:cs typeface="Open Sans"/>
                <a:sym typeface="Open Sans"/>
                <a:hlinkClick r:id="rId5"/>
              </a:rPr>
              <a:t>https://doi.org/10.5281/zenodo.556848</a:t>
            </a:r>
            <a:r>
              <a:rPr lang="en-DE" sz="800" u="sng">
                <a:solidFill>
                  <a:schemeClr val="hlink"/>
                </a:solidFill>
                <a:latin typeface="Open Sans"/>
                <a:ea typeface="Open Sans"/>
                <a:cs typeface="Open Sans"/>
                <a:sym typeface="Open Sans"/>
                <a:hlinkClick r:id="rId6"/>
              </a:rPr>
              <a:t>2</a:t>
            </a:r>
            <a:r>
              <a:rPr b="0" i="0" lang="en-DE" sz="800" u="none" cap="none" strike="noStrike">
                <a:solidFill>
                  <a:schemeClr val="dk1"/>
                </a:solidFill>
                <a:latin typeface="Open Sans"/>
                <a:ea typeface="Open Sans"/>
                <a:cs typeface="Open Sans"/>
                <a:sym typeface="Open Sans"/>
              </a:rPr>
              <a:t>, par </a:t>
            </a:r>
            <a:r>
              <a:rPr b="0" i="0" lang="en-DE" sz="8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SPARC Europe</a:t>
            </a:r>
            <a:r>
              <a:rPr b="0" i="0" lang="en-DE" sz="800" u="none" cap="none" strike="noStrike">
                <a:solidFill>
                  <a:schemeClr val="dk1"/>
                </a:solidFill>
                <a:latin typeface="Open Sans"/>
                <a:ea typeface="Open Sans"/>
                <a:cs typeface="Open Sans"/>
                <a:sym typeface="Open Sans"/>
              </a:rPr>
              <a:t> (ENOEL), </a:t>
            </a:r>
            <a:r>
              <a:rPr b="0" i="0" lang="en-DE" sz="800" u="sng" cap="none" strike="noStrike">
                <a:solidFill>
                  <a:schemeClr val="accent5"/>
                </a:solidFill>
                <a:latin typeface="Open Sans"/>
                <a:ea typeface="Open Sans"/>
                <a:cs typeface="Open Sans"/>
                <a:sym typeface="Open Sans"/>
                <a:hlinkClick r:id="rId8">
                  <a:extLst>
                    <a:ext uri="{A12FA001-AC4F-418D-AE19-62706E023703}">
                      <ahyp:hlinkClr val="tx"/>
                    </a:ext>
                  </a:extLst>
                </a:hlinkClick>
              </a:rPr>
              <a:t>CC BY</a:t>
            </a:r>
            <a:r>
              <a:rPr b="0" i="0" lang="en-DE" sz="800" u="none" cap="none" strike="noStrike">
                <a:solidFill>
                  <a:schemeClr val="dk1"/>
                </a:solidFill>
                <a:latin typeface="Open Sans"/>
                <a:ea typeface="Open Sans"/>
                <a:cs typeface="Open Sans"/>
                <a:sym typeface="Open Sans"/>
              </a:rPr>
              <a:t>.</a:t>
            </a:r>
            <a:endParaRPr b="0" i="0" sz="900" u="none" cap="none" strike="noStrike">
              <a:solidFill>
                <a:srgbClr val="34C3E0"/>
              </a:solidFill>
              <a:latin typeface="Calibri"/>
              <a:ea typeface="Calibri"/>
              <a:cs typeface="Calibri"/>
              <a:sym typeface="Calibri"/>
            </a:endParaRPr>
          </a:p>
        </p:txBody>
      </p:sp>
      <p:sp>
        <p:nvSpPr>
          <p:cNvPr id="112" name="Google Shape;112;gf7f8b365c8_2_0"/>
          <p:cNvSpPr txBox="1"/>
          <p:nvPr/>
        </p:nvSpPr>
        <p:spPr>
          <a:xfrm>
            <a:off x="630725" y="3983394"/>
            <a:ext cx="5142600" cy="5556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Avantages de l'Éducation Ouverte pour les </a:t>
            </a:r>
            <a:r>
              <a:rPr b="1" i="0" lang="en-DE" sz="1800" u="none" cap="none" strike="noStrike">
                <a:solidFill>
                  <a:srgbClr val="FFDE59"/>
                </a:solidFill>
                <a:latin typeface="Open Sans"/>
                <a:ea typeface="Open Sans"/>
                <a:cs typeface="Open Sans"/>
                <a:sym typeface="Open Sans"/>
              </a:rPr>
              <a:t>étudiants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a:t>
            </a:r>
            <a:r>
              <a:rPr b="1" i="0" lang="en-DE" sz="1300" u="none" cap="none" strike="noStrike">
                <a:solidFill>
                  <a:srgbClr val="004993"/>
                </a:solidFill>
                <a:latin typeface="Open Sans"/>
                <a:ea typeface="Open Sans"/>
                <a:cs typeface="Open Sans"/>
                <a:sym typeface="Open Sans"/>
              </a:rPr>
              <a:t>ssurer un accès pérenne :</a:t>
            </a:r>
            <a:r>
              <a:rPr b="0" i="0" lang="en-DE" sz="1300" u="none" cap="none" strike="noStrike">
                <a:solidFill>
                  <a:srgbClr val="004993"/>
                </a:solidFill>
                <a:latin typeface="Open Sans"/>
                <a:ea typeface="Open Sans"/>
                <a:cs typeface="Open Sans"/>
                <a:sym typeface="Open Sans"/>
              </a:rPr>
              <a:t> les étudiants pourront accéder à ces ressources, même après avoir fini de suivre ce cours</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i="0" lang="en-DE" sz="1300" u="none" cap="none" strike="noStrike">
                <a:solidFill>
                  <a:srgbClr val="004993"/>
                </a:solidFill>
                <a:latin typeface="Open Sans"/>
                <a:ea typeface="Open Sans"/>
                <a:cs typeface="Open Sans"/>
                <a:sym typeface="Open Sans"/>
              </a:rPr>
              <a:t>Soutenir l'inclusion :</a:t>
            </a:r>
            <a:r>
              <a:rPr b="0" i="0" lang="en-DE" sz="1300" u="none" cap="none" strike="noStrike">
                <a:solidFill>
                  <a:srgbClr val="004993"/>
                </a:solidFill>
                <a:latin typeface="Open Sans"/>
                <a:ea typeface="Open Sans"/>
                <a:cs typeface="Open Sans"/>
                <a:sym typeface="Open Sans"/>
              </a:rPr>
              <a:t> les REL peuvent être adaptées pour refléter différents profils d'étudiants, et d'aborder l'inclusion à différents niveaux</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300" u="none" cap="none" strike="noStrike">
                <a:solidFill>
                  <a:srgbClr val="004993"/>
                </a:solidFill>
                <a:latin typeface="Open Sans"/>
                <a:ea typeface="Open Sans"/>
                <a:cs typeface="Open Sans"/>
                <a:sym typeface="Open Sans"/>
              </a:rPr>
              <a:t>Promouvoir la diversification de l'apprentissage :</a:t>
            </a:r>
            <a:r>
              <a:rPr b="0" i="0" lang="en-DE" sz="1300" u="none" cap="none" strike="noStrike">
                <a:solidFill>
                  <a:srgbClr val="004993"/>
                </a:solidFill>
                <a:latin typeface="Open Sans"/>
                <a:ea typeface="Open Sans"/>
                <a:cs typeface="Open Sans"/>
                <a:sym typeface="Open Sans"/>
              </a:rPr>
              <a:t> l</a:t>
            </a:r>
            <a:r>
              <a:rPr lang="en-DE" sz="1300">
                <a:solidFill>
                  <a:srgbClr val="004993"/>
                </a:solidFill>
                <a:latin typeface="Open Sans"/>
                <a:ea typeface="Open Sans"/>
                <a:cs typeface="Open Sans"/>
                <a:sym typeface="Open Sans"/>
              </a:rPr>
              <a:t>es REL sont accessibles partout et à tout moment, de manière répétée (et il ne faut pas sous-estimer la valeur de la répétition !), et dans une variété de formats, pour différents appareils. Les REL favorisent également l'apprentissage dans des conditions formelles et non-formelles.</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300" u="none" cap="none" strike="noStrike">
                <a:solidFill>
                  <a:srgbClr val="004993"/>
                </a:solidFill>
                <a:latin typeface="Open Sans"/>
                <a:ea typeface="Open Sans"/>
                <a:cs typeface="Open Sans"/>
                <a:sym typeface="Open Sans"/>
              </a:rPr>
              <a:t>Promouvoir l'apprentissage tout au long de la vie</a:t>
            </a:r>
            <a:r>
              <a:rPr b="0" i="0" lang="en-DE" sz="1300" u="none" cap="none" strike="noStrike">
                <a:solidFill>
                  <a:srgbClr val="004993"/>
                </a:solidFill>
                <a:latin typeface="Open Sans"/>
                <a:ea typeface="Open Sans"/>
                <a:cs typeface="Open Sans"/>
                <a:sym typeface="Open Sans"/>
              </a:rPr>
              <a:t> : les REL sont disponibles pour les personnes de tous âges, </a:t>
            </a:r>
            <a:r>
              <a:rPr lang="en-DE" sz="1300">
                <a:solidFill>
                  <a:srgbClr val="004993"/>
                </a:solidFill>
                <a:latin typeface="Open Sans"/>
                <a:ea typeface="Open Sans"/>
                <a:cs typeface="Open Sans"/>
                <a:sym typeface="Open Sans"/>
              </a:rPr>
              <a:t>à tout moment lorsque quelqu'un souhaite</a:t>
            </a:r>
            <a:r>
              <a:rPr b="0" i="0" lang="en-DE" sz="1300" u="none" cap="none" strike="noStrike">
                <a:solidFill>
                  <a:srgbClr val="004993"/>
                </a:solidFill>
                <a:latin typeface="Open Sans"/>
                <a:ea typeface="Open Sans"/>
                <a:cs typeface="Open Sans"/>
                <a:sym typeface="Open Sans"/>
              </a:rPr>
              <a:t> apprendre quelque chose ou revenir à un sujet pour se rafraîchir la mémoire</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300" u="none" cap="none" strike="noStrike">
                <a:solidFill>
                  <a:srgbClr val="004993"/>
                </a:solidFill>
                <a:latin typeface="Open Sans"/>
                <a:ea typeface="Open Sans"/>
                <a:cs typeface="Open Sans"/>
                <a:sym typeface="Open Sans"/>
              </a:rPr>
              <a:t>Faire des économies : </a:t>
            </a:r>
            <a:r>
              <a:rPr b="0" i="0" lang="en-DE" sz="1300" u="none" cap="none" strike="noStrike">
                <a:solidFill>
                  <a:srgbClr val="004993"/>
                </a:solidFill>
                <a:latin typeface="Open Sans"/>
                <a:ea typeface="Open Sans"/>
                <a:cs typeface="Open Sans"/>
                <a:sym typeface="Open Sans"/>
              </a:rPr>
              <a:t>des coûts élevés peuvent conduire les étudiants à utiliser des versions anciennes de certaines publications ; avec des REL, ce n'est pas un problème.</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100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113" name="Google Shape;113;gf7f8b365c8_2_0"/>
          <p:cNvSpPr txBox="1"/>
          <p:nvPr/>
        </p:nvSpPr>
        <p:spPr>
          <a:xfrm>
            <a:off x="4996025" y="2610488"/>
            <a:ext cx="22953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DE" sz="1400" u="none" cap="none" strike="noStrike">
                <a:solidFill>
                  <a:srgbClr val="FF0000"/>
                </a:solidFill>
                <a:latin typeface="Arial"/>
                <a:ea typeface="Arial"/>
                <a:cs typeface="Arial"/>
                <a:sym typeface="Arial"/>
              </a:rPr>
              <a:t>EX</a:t>
            </a:r>
            <a:r>
              <a:rPr lang="en-DE">
                <a:solidFill>
                  <a:srgbClr val="FF0000"/>
                </a:solidFill>
              </a:rPr>
              <a:t>E</a:t>
            </a:r>
            <a:r>
              <a:rPr b="0" i="0" lang="en-DE" sz="1400" u="none" cap="none" strike="noStrike">
                <a:solidFill>
                  <a:srgbClr val="FF0000"/>
                </a:solidFill>
                <a:latin typeface="Arial"/>
                <a:ea typeface="Arial"/>
                <a:cs typeface="Arial"/>
                <a:sym typeface="Arial"/>
              </a:rPr>
              <a:t>MPLE D’UNE ADAPTATION </a:t>
            </a:r>
            <a:r>
              <a:rPr lang="en-DE">
                <a:solidFill>
                  <a:srgbClr val="FF0000"/>
                </a:solidFill>
              </a:rPr>
              <a:t>À</a:t>
            </a:r>
            <a:r>
              <a:rPr b="0" i="0" lang="en-DE" sz="1400" u="none" cap="none" strike="noStrike">
                <a:solidFill>
                  <a:srgbClr val="FF0000"/>
                </a:solidFill>
                <a:latin typeface="Arial"/>
                <a:ea typeface="Arial"/>
                <a:cs typeface="Arial"/>
                <a:sym typeface="Arial"/>
              </a:rPr>
              <a:t> VOS BESOINS</a:t>
            </a:r>
            <a:endParaRPr b="0" i="0" sz="1400" u="none" cap="none" strike="noStrike">
              <a:solidFill>
                <a:srgbClr val="FF0000"/>
              </a:solidFill>
              <a:latin typeface="Arial"/>
              <a:ea typeface="Arial"/>
              <a:cs typeface="Arial"/>
              <a:sym typeface="Arial"/>
            </a:endParaRPr>
          </a:p>
        </p:txBody>
      </p:sp>
      <p:sp>
        <p:nvSpPr>
          <p:cNvPr id="114" name="Google Shape;114;gf7f8b365c8_2_0"/>
          <p:cNvSpPr txBox="1"/>
          <p:nvPr/>
        </p:nvSpPr>
        <p:spPr>
          <a:xfrm>
            <a:off x="2604750" y="3353475"/>
            <a:ext cx="22953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Ajoutez la déclaration d’attribution</a:t>
            </a:r>
            <a:endParaRPr b="0" i="0" sz="1400" u="none" cap="none" strike="noStrike">
              <a:solidFill>
                <a:srgbClr val="000000"/>
              </a:solidFill>
              <a:latin typeface="Arial"/>
              <a:ea typeface="Arial"/>
              <a:cs typeface="Arial"/>
              <a:sym typeface="Arial"/>
            </a:endParaRPr>
          </a:p>
        </p:txBody>
      </p:sp>
      <p:sp>
        <p:nvSpPr>
          <p:cNvPr id="115" name="Google Shape;115;gf7f8b365c8_2_0"/>
          <p:cNvSpPr/>
          <p:nvPr/>
        </p:nvSpPr>
        <p:spPr>
          <a:xfrm>
            <a:off x="2558650" y="295970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gf7f8b365c8_2_0"/>
          <p:cNvSpPr/>
          <p:nvPr/>
        </p:nvSpPr>
        <p:spPr>
          <a:xfrm>
            <a:off x="6230075" y="9048425"/>
            <a:ext cx="446100" cy="8313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gf7f8b365c8_2_0"/>
          <p:cNvSpPr txBox="1"/>
          <p:nvPr/>
        </p:nvSpPr>
        <p:spPr>
          <a:xfrm>
            <a:off x="4121375" y="9571625"/>
            <a:ext cx="21087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FF0000"/>
                </a:solidFill>
                <a:latin typeface="Arial"/>
                <a:ea typeface="Arial"/>
                <a:cs typeface="Arial"/>
                <a:sym typeface="Arial"/>
              </a:rPr>
              <a:t>Ajoutez le logo de votre organisation</a:t>
            </a:r>
            <a:endParaRPr b="0" i="0" sz="1300" u="none" cap="none" strike="noStrike">
              <a:solidFill>
                <a:srgbClr val="000000"/>
              </a:solidFill>
              <a:latin typeface="Arial"/>
              <a:ea typeface="Arial"/>
              <a:cs typeface="Arial"/>
              <a:sym typeface="Arial"/>
            </a:endParaRPr>
          </a:p>
        </p:txBody>
      </p:sp>
      <p:sp>
        <p:nvSpPr>
          <p:cNvPr id="118" name="Google Shape;118;gf7f8b365c8_2_0"/>
          <p:cNvSpPr txBox="1"/>
          <p:nvPr/>
        </p:nvSpPr>
        <p:spPr>
          <a:xfrm>
            <a:off x="417000" y="23819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D’après la recommandation de l’UNESCO sur les Ressources Éducatives Libres (REL) :</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9"/>
              </a:rPr>
              <a:t>https://tinyurl.com/openedrecfr</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19" name="Google Shape;119;gf7f8b365c8_2_0"/>
          <p:cNvSpPr txBox="1"/>
          <p:nvPr/>
        </p:nvSpPr>
        <p:spPr>
          <a:xfrm>
            <a:off x="2328000" y="332471"/>
            <a:ext cx="46293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a:t>
            </a:r>
            <a:r>
              <a:rPr b="1" i="0" lang="en-DE" sz="1400" u="none" cap="none" strike="noStrike">
                <a:solidFill>
                  <a:srgbClr val="004993"/>
                </a:solidFill>
                <a:latin typeface="Open Sans"/>
                <a:ea typeface="Open Sans"/>
                <a:cs typeface="Open Sans"/>
                <a:sym typeface="Open Sans"/>
              </a:rPr>
              <a:t>Les ressources éducatives libres (REL) </a:t>
            </a:r>
            <a:r>
              <a:rPr b="0" i="0" lang="en-DE" sz="1400" u="none" cap="none" strike="noStrike">
                <a:solidFill>
                  <a:srgbClr val="004993"/>
                </a:solidFill>
                <a:latin typeface="Open Sans"/>
                <a:ea typeface="Open Sans"/>
                <a:cs typeface="Open Sans"/>
                <a:sym typeface="Open Sans"/>
              </a:rPr>
              <a:t>sont des matériels d’apprentissage, d’enseignement, et de recherche sur </a:t>
            </a:r>
            <a:r>
              <a:rPr b="1" i="0" lang="en-DE" sz="1400" u="none" cap="none" strike="noStrike">
                <a:solidFill>
                  <a:srgbClr val="004993"/>
                </a:solidFill>
                <a:latin typeface="Open Sans"/>
                <a:ea typeface="Open Sans"/>
                <a:cs typeface="Open Sans"/>
                <a:sym typeface="Open Sans"/>
              </a:rPr>
              <a:t>tout format et support</a:t>
            </a:r>
            <a:r>
              <a:rPr b="0" i="0" lang="en-DE" sz="1400" u="none" cap="none" strike="noStrike">
                <a:solidFill>
                  <a:srgbClr val="004993"/>
                </a:solidFill>
                <a:latin typeface="Open Sans"/>
                <a:ea typeface="Open Sans"/>
                <a:cs typeface="Open Sans"/>
                <a:sym typeface="Open Sans"/>
              </a:rPr>
              <a:t>, relevant du domaine public ou bien protégés par le droit d’auteur et publiés sous </a:t>
            </a:r>
            <a:r>
              <a:rPr b="1" i="0" lang="en-DE" sz="1400" u="none" cap="none" strike="noStrike">
                <a:solidFill>
                  <a:srgbClr val="004993"/>
                </a:solidFill>
                <a:latin typeface="Open Sans"/>
                <a:ea typeface="Open Sans"/>
                <a:cs typeface="Open Sans"/>
                <a:sym typeface="Open Sans"/>
              </a:rPr>
              <a:t>licence ouverte</a:t>
            </a:r>
            <a:r>
              <a:rPr b="0" i="0" lang="en-DE" sz="1400" u="none" cap="none" strike="noStrik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r>
              <a:rPr lang="en-D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gf8a48c4d7a_0_0"/>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gf8a48c4d7a_0_0"/>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6" name="Google Shape;126;gf8a48c4d7a_0_0"/>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gf8a48c4d7a_0_0"/>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 name="Google Shape;128;gf8a48c4d7a_0_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9" name="Google Shape;129;gf8a48c4d7a_0_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30" name="Google Shape;130;gf8a48c4d7a_0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31" name="Google Shape;131;gf8a48c4d7a_0_0"/>
          <p:cNvSpPr txBox="1"/>
          <p:nvPr/>
        </p:nvSpPr>
        <p:spPr>
          <a:xfrm>
            <a:off x="2328000" y="332471"/>
            <a:ext cx="46293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a:t>
            </a:r>
            <a:r>
              <a:rPr b="1" i="0" lang="en-DE" sz="1400" u="none" cap="none" strike="noStrike">
                <a:solidFill>
                  <a:srgbClr val="004993"/>
                </a:solidFill>
                <a:latin typeface="Open Sans"/>
                <a:ea typeface="Open Sans"/>
                <a:cs typeface="Open Sans"/>
                <a:sym typeface="Open Sans"/>
              </a:rPr>
              <a:t>Les ressources éducatives libres (REL) </a:t>
            </a:r>
            <a:r>
              <a:rPr b="0" i="0" lang="en-DE" sz="1400" u="none" cap="none" strike="noStrike">
                <a:solidFill>
                  <a:srgbClr val="004993"/>
                </a:solidFill>
                <a:latin typeface="Open Sans"/>
                <a:ea typeface="Open Sans"/>
                <a:cs typeface="Open Sans"/>
                <a:sym typeface="Open Sans"/>
              </a:rPr>
              <a:t>sont des matériels d’apprentissage, d’enseignement, et de recherche sur </a:t>
            </a:r>
            <a:r>
              <a:rPr b="1" i="0" lang="en-DE" sz="1400" u="none" cap="none" strike="noStrike">
                <a:solidFill>
                  <a:srgbClr val="004993"/>
                </a:solidFill>
                <a:latin typeface="Open Sans"/>
                <a:ea typeface="Open Sans"/>
                <a:cs typeface="Open Sans"/>
                <a:sym typeface="Open Sans"/>
              </a:rPr>
              <a:t>tout format et support</a:t>
            </a:r>
            <a:r>
              <a:rPr b="0" i="0" lang="en-DE" sz="1400" u="none" cap="none" strike="noStrike">
                <a:solidFill>
                  <a:srgbClr val="004993"/>
                </a:solidFill>
                <a:latin typeface="Open Sans"/>
                <a:ea typeface="Open Sans"/>
                <a:cs typeface="Open Sans"/>
                <a:sym typeface="Open Sans"/>
              </a:rPr>
              <a:t>, relevant du domaine public ou bien protégés par le droit d’auteur et publiés sous </a:t>
            </a:r>
            <a:r>
              <a:rPr b="1" i="0" lang="en-DE" sz="1400" u="none" cap="none" strike="noStrike">
                <a:solidFill>
                  <a:srgbClr val="004993"/>
                </a:solidFill>
                <a:latin typeface="Open Sans"/>
                <a:ea typeface="Open Sans"/>
                <a:cs typeface="Open Sans"/>
                <a:sym typeface="Open Sans"/>
              </a:rPr>
              <a:t>licence ouverte</a:t>
            </a:r>
            <a:r>
              <a:rPr b="0" i="0" lang="en-DE" sz="1400" u="none" cap="none" strike="noStrik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r>
              <a:rPr lang="en-D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
        <p:nvSpPr>
          <p:cNvPr id="132" name="Google Shape;132;gf8a48c4d7a_0_0"/>
          <p:cNvSpPr txBox="1"/>
          <p:nvPr/>
        </p:nvSpPr>
        <p:spPr>
          <a:xfrm>
            <a:off x="417000" y="23819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D’après la recommandation de l’UNESCO sur les Ressources Éducatives Libres (REL) :</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https://tinyurl.com/openedrecfr</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33" name="Google Shape;133;gf8a48c4d7a_0_0"/>
          <p:cNvSpPr txBox="1"/>
          <p:nvPr/>
        </p:nvSpPr>
        <p:spPr>
          <a:xfrm>
            <a:off x="630725" y="3983394"/>
            <a:ext cx="5142600" cy="5556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Avantages de l'Éducation Ouverte pour les </a:t>
            </a:r>
            <a:r>
              <a:rPr b="1" i="0" lang="en-DE" sz="1800" u="none" cap="none" strike="noStrike">
                <a:solidFill>
                  <a:srgbClr val="FFDE59"/>
                </a:solidFill>
                <a:latin typeface="Open Sans"/>
                <a:ea typeface="Open Sans"/>
                <a:cs typeface="Open Sans"/>
                <a:sym typeface="Open Sans"/>
              </a:rPr>
              <a:t>étudiants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a:t>
            </a:r>
            <a:r>
              <a:rPr b="1" i="0" lang="en-DE" sz="1300" u="none" cap="none" strike="noStrike">
                <a:solidFill>
                  <a:srgbClr val="004993"/>
                </a:solidFill>
                <a:latin typeface="Open Sans"/>
                <a:ea typeface="Open Sans"/>
                <a:cs typeface="Open Sans"/>
                <a:sym typeface="Open Sans"/>
              </a:rPr>
              <a:t>ssurer un accès pérenne :</a:t>
            </a:r>
            <a:r>
              <a:rPr b="0" i="0" lang="en-DE" sz="1300" u="none" cap="none" strike="noStrike">
                <a:solidFill>
                  <a:srgbClr val="004993"/>
                </a:solidFill>
                <a:latin typeface="Open Sans"/>
                <a:ea typeface="Open Sans"/>
                <a:cs typeface="Open Sans"/>
                <a:sym typeface="Open Sans"/>
              </a:rPr>
              <a:t> les étudiants pourront accéder à ces ressources, même après avoir fini de suivre ce cours</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i="0" lang="en-DE" sz="1300" u="none" cap="none" strike="noStrike">
                <a:solidFill>
                  <a:srgbClr val="004993"/>
                </a:solidFill>
                <a:latin typeface="Open Sans"/>
                <a:ea typeface="Open Sans"/>
                <a:cs typeface="Open Sans"/>
                <a:sym typeface="Open Sans"/>
              </a:rPr>
              <a:t>Soutenir l'inclusion :</a:t>
            </a:r>
            <a:r>
              <a:rPr b="0" i="0" lang="en-DE" sz="1300" u="none" cap="none" strike="noStrike">
                <a:solidFill>
                  <a:srgbClr val="004993"/>
                </a:solidFill>
                <a:latin typeface="Open Sans"/>
                <a:ea typeface="Open Sans"/>
                <a:cs typeface="Open Sans"/>
                <a:sym typeface="Open Sans"/>
              </a:rPr>
              <a:t> les REL peuvent être adaptées pour refléter différents profils d'étudiants, et d'aborder l'inclusion à différents niveaux</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300" u="none" cap="none" strike="noStrike">
                <a:solidFill>
                  <a:srgbClr val="004993"/>
                </a:solidFill>
                <a:latin typeface="Open Sans"/>
                <a:ea typeface="Open Sans"/>
                <a:cs typeface="Open Sans"/>
                <a:sym typeface="Open Sans"/>
              </a:rPr>
              <a:t>Promouvoir la diversification de l'apprentissage :</a:t>
            </a:r>
            <a:r>
              <a:rPr b="0" i="0" lang="en-DE" sz="1300" u="none" cap="none" strike="noStrike">
                <a:solidFill>
                  <a:srgbClr val="004993"/>
                </a:solidFill>
                <a:latin typeface="Open Sans"/>
                <a:ea typeface="Open Sans"/>
                <a:cs typeface="Open Sans"/>
                <a:sym typeface="Open Sans"/>
              </a:rPr>
              <a:t> l</a:t>
            </a:r>
            <a:r>
              <a:rPr lang="en-DE" sz="1300">
                <a:solidFill>
                  <a:srgbClr val="004993"/>
                </a:solidFill>
                <a:latin typeface="Open Sans"/>
                <a:ea typeface="Open Sans"/>
                <a:cs typeface="Open Sans"/>
                <a:sym typeface="Open Sans"/>
              </a:rPr>
              <a:t>es REL sont accessibles partout et à tout moment, de manière répétée (et il ne faut pas sous-estimer la valeur de la répétition !), et dans une variété de formats, pour différents appareils. Les REL favorisent également l'apprentissage dans des conditions formelles et non-formelles.</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300" u="none" cap="none" strike="noStrike">
                <a:solidFill>
                  <a:srgbClr val="004993"/>
                </a:solidFill>
                <a:latin typeface="Open Sans"/>
                <a:ea typeface="Open Sans"/>
                <a:cs typeface="Open Sans"/>
                <a:sym typeface="Open Sans"/>
              </a:rPr>
              <a:t>Promouvoir l'apprentissage tout au long de la vie</a:t>
            </a:r>
            <a:r>
              <a:rPr b="0" i="0" lang="en-DE" sz="1300" u="none" cap="none" strike="noStrike">
                <a:solidFill>
                  <a:srgbClr val="004993"/>
                </a:solidFill>
                <a:latin typeface="Open Sans"/>
                <a:ea typeface="Open Sans"/>
                <a:cs typeface="Open Sans"/>
                <a:sym typeface="Open Sans"/>
              </a:rPr>
              <a:t> : les REL sont disponibles pour les personnes de tous âges, </a:t>
            </a:r>
            <a:r>
              <a:rPr lang="en-DE" sz="1300">
                <a:solidFill>
                  <a:srgbClr val="004993"/>
                </a:solidFill>
                <a:latin typeface="Open Sans"/>
                <a:ea typeface="Open Sans"/>
                <a:cs typeface="Open Sans"/>
                <a:sym typeface="Open Sans"/>
              </a:rPr>
              <a:t>à tout moment lorsque quelqu'un souhaite</a:t>
            </a:r>
            <a:r>
              <a:rPr b="0" i="0" lang="en-DE" sz="1300" u="none" cap="none" strike="noStrike">
                <a:solidFill>
                  <a:srgbClr val="004993"/>
                </a:solidFill>
                <a:latin typeface="Open Sans"/>
                <a:ea typeface="Open Sans"/>
                <a:cs typeface="Open Sans"/>
                <a:sym typeface="Open Sans"/>
              </a:rPr>
              <a:t> apprendre quelque chose ou revenir à un sujet pour se rafraîchir la mémoire</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300" u="none" cap="none" strike="noStrike">
                <a:solidFill>
                  <a:srgbClr val="004993"/>
                </a:solidFill>
                <a:latin typeface="Open Sans"/>
                <a:ea typeface="Open Sans"/>
                <a:cs typeface="Open Sans"/>
                <a:sym typeface="Open Sans"/>
              </a:rPr>
              <a:t>Faire des économies : </a:t>
            </a:r>
            <a:r>
              <a:rPr b="0" i="0" lang="en-DE" sz="1300" u="none" cap="none" strike="noStrike">
                <a:solidFill>
                  <a:srgbClr val="004993"/>
                </a:solidFill>
                <a:latin typeface="Open Sans"/>
                <a:ea typeface="Open Sans"/>
                <a:cs typeface="Open Sans"/>
                <a:sym typeface="Open Sans"/>
              </a:rPr>
              <a:t>des coûts élevés peuvent conduire les étudiants à utiliser des versions anciennes de certaines publications ; avec des REL, ce n'est pas un problème.</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100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gf81126334d_0_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gf81126334d_0_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0" name="Google Shape;140;gf81126334d_0_6"/>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gf81126334d_0_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2" name="Google Shape;142;gf81126334d_0_6"/>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3" name="Google Shape;143;gf81126334d_0_6"/>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44" name="Google Shape;144;gf81126334d_0_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45" name="Google Shape;145;gf81126334d_0_6"/>
          <p:cNvSpPr txBox="1"/>
          <p:nvPr/>
        </p:nvSpPr>
        <p:spPr>
          <a:xfrm>
            <a:off x="639300" y="4003200"/>
            <a:ext cx="5142600" cy="514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Avantages de l'Éducation Ouverte pour les </a:t>
            </a:r>
            <a:r>
              <a:rPr b="1" i="0" lang="en-DE" sz="1800" u="none" cap="none" strike="noStrike">
                <a:solidFill>
                  <a:srgbClr val="FFDE59"/>
                </a:solidFill>
                <a:latin typeface="Open Sans"/>
                <a:ea typeface="Open Sans"/>
                <a:cs typeface="Open Sans"/>
                <a:sym typeface="Open Sans"/>
              </a:rPr>
              <a:t>étudiants</a:t>
            </a:r>
            <a:endParaRPr b="1" i="0" sz="1800" u="none" cap="none" strike="noStrike">
              <a:solidFill>
                <a:srgbClr val="FFDE59"/>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800"/>
              <a:buFont typeface="Arial"/>
              <a:buNone/>
            </a:pPr>
            <a:r>
              <a:t/>
            </a:r>
            <a:endParaRPr b="1" i="0" sz="18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Améliorer les opportunités pour l'apprentissage : </a:t>
            </a:r>
            <a:r>
              <a:rPr b="0" i="0" lang="en-DE" sz="1400" u="none" cap="none" strike="noStrike">
                <a:solidFill>
                  <a:srgbClr val="004993"/>
                </a:solidFill>
                <a:latin typeface="Open Sans"/>
                <a:ea typeface="Open Sans"/>
                <a:cs typeface="Open Sans"/>
                <a:sym typeface="Open Sans"/>
              </a:rPr>
              <a:t>les étudiants qui utilisent des REL réussissent autant, ou mieux, que ceux qui utilisent des ressources classiques</a:t>
            </a:r>
            <a:r>
              <a:rPr lang="en-D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Assurer la préparation :</a:t>
            </a:r>
            <a:r>
              <a:rPr b="0" i="0" lang="en-DE" sz="1400" u="none" cap="none" strike="noStrike">
                <a:solidFill>
                  <a:srgbClr val="004993"/>
                </a:solidFill>
                <a:latin typeface="Open Sans"/>
                <a:ea typeface="Open Sans"/>
                <a:cs typeface="Open Sans"/>
                <a:sym typeface="Open Sans"/>
              </a:rPr>
              <a:t> les REL peuvent être disponibles dès le début des cours, et les étudiants peuvent immédiatement commencer à travailler dessus.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Améliorer la qualité : </a:t>
            </a:r>
            <a:r>
              <a:rPr b="0" i="0" lang="en-DE" sz="1400" u="none" cap="none" strike="noStrike">
                <a:solidFill>
                  <a:srgbClr val="004993"/>
                </a:solidFill>
                <a:latin typeface="Open Sans"/>
                <a:ea typeface="Open Sans"/>
                <a:cs typeface="Open Sans"/>
                <a:sym typeface="Open Sans"/>
              </a:rPr>
              <a:t>les REL permettent l'amélioration de la qualité des ressources et leur mise à jour continuelle, ainsi que leur diffusion rapide, ce qui assure que l'information contenue est mise à jour.</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Récompenser les pratiques ouvertes :</a:t>
            </a:r>
            <a:r>
              <a:rPr b="0" i="0" lang="en-DE" sz="1400" u="none" cap="none" strike="noStrike">
                <a:solidFill>
                  <a:srgbClr val="004993"/>
                </a:solidFill>
                <a:latin typeface="Open Sans"/>
                <a:ea typeface="Open Sans"/>
                <a:cs typeface="Open Sans"/>
                <a:sym typeface="Open Sans"/>
              </a:rPr>
              <a:t> Les étudiants peuvent être reconnus comme faisant partie de l'équipe de rédaction et être appréciés pour leur travail et leurs compétences.</a:t>
            </a:r>
            <a:endParaRPr b="1" i="0" sz="1400" u="none" cap="none" strike="noStrike">
              <a:solidFill>
                <a:srgbClr val="004993"/>
              </a:solidFill>
              <a:latin typeface="Open Sans"/>
              <a:ea typeface="Open Sans"/>
              <a:cs typeface="Open Sans"/>
              <a:sym typeface="Open Sans"/>
            </a:endParaRPr>
          </a:p>
        </p:txBody>
      </p:sp>
      <p:sp>
        <p:nvSpPr>
          <p:cNvPr id="146" name="Google Shape;146;gf81126334d_0_6"/>
          <p:cNvSpPr txBox="1"/>
          <p:nvPr/>
        </p:nvSpPr>
        <p:spPr>
          <a:xfrm>
            <a:off x="2328000" y="332471"/>
            <a:ext cx="46293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a:t>
            </a:r>
            <a:r>
              <a:rPr b="1" i="0" lang="en-DE" sz="1400" u="none" cap="none" strike="noStrike">
                <a:solidFill>
                  <a:srgbClr val="004993"/>
                </a:solidFill>
                <a:latin typeface="Open Sans"/>
                <a:ea typeface="Open Sans"/>
                <a:cs typeface="Open Sans"/>
                <a:sym typeface="Open Sans"/>
              </a:rPr>
              <a:t>Les ressources éducatives libres (REL) </a:t>
            </a:r>
            <a:r>
              <a:rPr b="0" i="0" lang="en-DE" sz="1400" u="none" cap="none" strike="noStrike">
                <a:solidFill>
                  <a:srgbClr val="004993"/>
                </a:solidFill>
                <a:latin typeface="Open Sans"/>
                <a:ea typeface="Open Sans"/>
                <a:cs typeface="Open Sans"/>
                <a:sym typeface="Open Sans"/>
              </a:rPr>
              <a:t>sont des matériels d’apprentissage, d’enseignement, et de recherche sur </a:t>
            </a:r>
            <a:r>
              <a:rPr b="1" i="0" lang="en-DE" sz="1400" u="none" cap="none" strike="noStrike">
                <a:solidFill>
                  <a:srgbClr val="004993"/>
                </a:solidFill>
                <a:latin typeface="Open Sans"/>
                <a:ea typeface="Open Sans"/>
                <a:cs typeface="Open Sans"/>
                <a:sym typeface="Open Sans"/>
              </a:rPr>
              <a:t>tout format et support</a:t>
            </a:r>
            <a:r>
              <a:rPr b="0" i="0" lang="en-DE" sz="1400" u="none" cap="none" strike="noStrike">
                <a:solidFill>
                  <a:srgbClr val="004993"/>
                </a:solidFill>
                <a:latin typeface="Open Sans"/>
                <a:ea typeface="Open Sans"/>
                <a:cs typeface="Open Sans"/>
                <a:sym typeface="Open Sans"/>
              </a:rPr>
              <a:t>, relevant du domaine public ou bien protégés par le droit d’auteur et publiés sous </a:t>
            </a:r>
            <a:r>
              <a:rPr b="1" i="0" lang="en-DE" sz="1400" u="none" cap="none" strike="noStrike">
                <a:solidFill>
                  <a:srgbClr val="004993"/>
                </a:solidFill>
                <a:latin typeface="Open Sans"/>
                <a:ea typeface="Open Sans"/>
                <a:cs typeface="Open Sans"/>
                <a:sym typeface="Open Sans"/>
              </a:rPr>
              <a:t>licence ouverte</a:t>
            </a:r>
            <a:r>
              <a:rPr b="0" i="0" lang="en-DE" sz="1400" u="none" cap="none" strike="noStrik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r>
              <a:rPr lang="en-D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
        <p:nvSpPr>
          <p:cNvPr id="147" name="Google Shape;147;gf81126334d_0_6"/>
          <p:cNvSpPr txBox="1"/>
          <p:nvPr/>
        </p:nvSpPr>
        <p:spPr>
          <a:xfrm>
            <a:off x="417000" y="23819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D’après la recommandation de l’UNESCO sur les Ressources Éducatives Libres (REL) :</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https://tinyurl.com/openedrecfr</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gf81126334d_0_2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gf81126334d_0_2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4" name="Google Shape;154;gf81126334d_0_2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gf81126334d_0_23"/>
          <p:cNvSpPr/>
          <p:nvPr/>
        </p:nvSpPr>
        <p:spPr>
          <a:xfrm>
            <a:off x="2396100" y="2649375"/>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gf81126334d_0_23"/>
          <p:cNvSpPr txBox="1"/>
          <p:nvPr/>
        </p:nvSpPr>
        <p:spPr>
          <a:xfrm>
            <a:off x="591700" y="3991325"/>
            <a:ext cx="5312100" cy="4284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Avantages de l'Éducation Ouverte pour les </a:t>
            </a:r>
            <a:r>
              <a:rPr b="1" i="0" lang="en-DE" sz="1800" u="none" cap="none" strike="noStrike">
                <a:solidFill>
                  <a:srgbClr val="FFDE59"/>
                </a:solidFill>
                <a:latin typeface="Open Sans"/>
                <a:ea typeface="Open Sans"/>
                <a:cs typeface="Open Sans"/>
                <a:sym typeface="Open Sans"/>
              </a:rPr>
              <a:t>étudiants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1" i="0" sz="20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Permettre (plus que) la gratuité : </a:t>
            </a:r>
            <a:r>
              <a:rPr b="0" i="0" lang="en-DE" sz="1300" u="none" cap="none" strike="noStrike">
                <a:solidFill>
                  <a:srgbClr val="004993"/>
                </a:solidFill>
                <a:latin typeface="Open Sans"/>
                <a:ea typeface="Open Sans"/>
                <a:cs typeface="Open Sans"/>
                <a:sym typeface="Open Sans"/>
              </a:rPr>
              <a:t>REL = gratuité + autorisations.</a:t>
            </a:r>
            <a:endParaRPr b="0" i="0" sz="1300" u="none" cap="none" strike="noStrike">
              <a:solidFill>
                <a:srgbClr val="000000"/>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Assurer une meilleure éducation = </a:t>
            </a:r>
            <a:r>
              <a:rPr b="0" i="0" lang="en-DE" sz="1300" u="none" cap="none" strike="noStrike">
                <a:solidFill>
                  <a:srgbClr val="004993"/>
                </a:solidFill>
                <a:latin typeface="Open Sans"/>
                <a:ea typeface="Open Sans"/>
                <a:cs typeface="Open Sans"/>
                <a:sym typeface="Open Sans"/>
              </a:rPr>
              <a:t>veiller à un meilleur futur (ODD 4 : "</a:t>
            </a:r>
            <a:r>
              <a:rPr lang="en-DE" sz="1300">
                <a:solidFill>
                  <a:srgbClr val="004993"/>
                </a:solidFill>
                <a:latin typeface="Open Sans"/>
                <a:ea typeface="Open Sans"/>
                <a:cs typeface="Open Sans"/>
                <a:sym typeface="Open Sans"/>
              </a:rPr>
              <a:t>v</a:t>
            </a:r>
            <a:r>
              <a:rPr b="0" i="0" lang="en-DE" sz="1300" u="none" cap="none" strike="noStrike">
                <a:solidFill>
                  <a:srgbClr val="004993"/>
                </a:solidFill>
                <a:latin typeface="Open Sans"/>
                <a:ea typeface="Open Sans"/>
                <a:cs typeface="Open Sans"/>
                <a:sym typeface="Open Sans"/>
              </a:rPr>
              <a:t>eiller à ce que tous puissent suivre une éducation de qualité dans des conditions d’équité et promouvoir les possibilités d’apprentissage tout au long de la vie".</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300"/>
              <a:buFont typeface="Arial"/>
              <a:buNone/>
            </a:pPr>
            <a:r>
              <a:rPr b="1" i="0" lang="en-DE" sz="1300" u="none" cap="none" strike="noStrike">
                <a:solidFill>
                  <a:srgbClr val="004993"/>
                </a:solidFill>
                <a:latin typeface="Open Sans"/>
                <a:ea typeface="Open Sans"/>
                <a:cs typeface="Open Sans"/>
                <a:sym typeface="Open Sans"/>
              </a:rPr>
              <a:t>Améliorer la compréhension :</a:t>
            </a:r>
            <a:r>
              <a:rPr b="0" i="0" lang="en-DE" sz="1300" u="none" cap="none" strike="noStrike">
                <a:solidFill>
                  <a:srgbClr val="004993"/>
                </a:solidFill>
                <a:latin typeface="Open Sans"/>
                <a:ea typeface="Open Sans"/>
                <a:cs typeface="Open Sans"/>
                <a:sym typeface="Open Sans"/>
              </a:rPr>
              <a:t> les élèves sont capables de réviser des concepts et idées en utilisant une gamme différente de ressources (c'est-à-dire de répéter le même concept en utilisant une explication différente).</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Co-créer :</a:t>
            </a:r>
            <a:r>
              <a:rPr b="0" i="0" lang="en-DE" sz="1300" u="none" cap="none" strike="noStrike">
                <a:solidFill>
                  <a:srgbClr val="004993"/>
                </a:solidFill>
                <a:latin typeface="Open Sans"/>
                <a:ea typeface="Open Sans"/>
                <a:cs typeface="Open Sans"/>
                <a:sym typeface="Open Sans"/>
              </a:rPr>
              <a:t> les REL donnent aux étudiants l’opportunité d’être partenaires dans la création des ressources.</a:t>
            </a:r>
            <a:endParaRPr b="1" i="0" sz="1900" u="none" cap="none" strike="noStrike">
              <a:solidFill>
                <a:srgbClr val="004993"/>
              </a:solidFill>
              <a:latin typeface="Open Sans"/>
              <a:ea typeface="Open Sans"/>
              <a:cs typeface="Open Sans"/>
              <a:sym typeface="Open Sans"/>
            </a:endParaRPr>
          </a:p>
        </p:txBody>
      </p:sp>
      <p:pic>
        <p:nvPicPr>
          <p:cNvPr id="157" name="Google Shape;157;gf81126334d_0_23"/>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58" name="Google Shape;158;gf81126334d_0_23"/>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59" name="Google Shape;159;gf81126334d_0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60" name="Google Shape;160;gf81126334d_0_23"/>
          <p:cNvSpPr txBox="1"/>
          <p:nvPr/>
        </p:nvSpPr>
        <p:spPr>
          <a:xfrm>
            <a:off x="2328000" y="332471"/>
            <a:ext cx="46293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a:t>
            </a:r>
            <a:r>
              <a:rPr b="1" i="0" lang="en-DE" sz="1400" u="none" cap="none" strike="noStrike">
                <a:solidFill>
                  <a:srgbClr val="004993"/>
                </a:solidFill>
                <a:latin typeface="Open Sans"/>
                <a:ea typeface="Open Sans"/>
                <a:cs typeface="Open Sans"/>
                <a:sym typeface="Open Sans"/>
              </a:rPr>
              <a:t>Les ressources éducatives libres (REL) </a:t>
            </a:r>
            <a:r>
              <a:rPr b="0" i="0" lang="en-DE" sz="1400" u="none" cap="none" strike="noStrike">
                <a:solidFill>
                  <a:srgbClr val="004993"/>
                </a:solidFill>
                <a:latin typeface="Open Sans"/>
                <a:ea typeface="Open Sans"/>
                <a:cs typeface="Open Sans"/>
                <a:sym typeface="Open Sans"/>
              </a:rPr>
              <a:t>sont des matériels d’apprentissage, d’enseignement, et de recherche sur </a:t>
            </a:r>
            <a:r>
              <a:rPr b="1" i="0" lang="en-DE" sz="1400" u="none" cap="none" strike="noStrike">
                <a:solidFill>
                  <a:srgbClr val="004993"/>
                </a:solidFill>
                <a:latin typeface="Open Sans"/>
                <a:ea typeface="Open Sans"/>
                <a:cs typeface="Open Sans"/>
                <a:sym typeface="Open Sans"/>
              </a:rPr>
              <a:t>tout format et support</a:t>
            </a:r>
            <a:r>
              <a:rPr b="0" i="0" lang="en-DE" sz="1400" u="none" cap="none" strike="noStrike">
                <a:solidFill>
                  <a:srgbClr val="004993"/>
                </a:solidFill>
                <a:latin typeface="Open Sans"/>
                <a:ea typeface="Open Sans"/>
                <a:cs typeface="Open Sans"/>
                <a:sym typeface="Open Sans"/>
              </a:rPr>
              <a:t>, relevant du domaine public ou bien protégés par le droit d’auteur et publiés sous </a:t>
            </a:r>
            <a:r>
              <a:rPr b="1" i="0" lang="en-DE" sz="1400" u="none" cap="none" strike="noStrike">
                <a:solidFill>
                  <a:srgbClr val="004993"/>
                </a:solidFill>
                <a:latin typeface="Open Sans"/>
                <a:ea typeface="Open Sans"/>
                <a:cs typeface="Open Sans"/>
                <a:sym typeface="Open Sans"/>
              </a:rPr>
              <a:t>licence ouverte</a:t>
            </a:r>
            <a:r>
              <a:rPr b="0" i="0" lang="en-DE" sz="1400" u="none" cap="none" strike="noStrik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r>
              <a:rPr lang="en-D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
        <p:nvSpPr>
          <p:cNvPr id="161" name="Google Shape;161;gf81126334d_0_23"/>
          <p:cNvSpPr txBox="1"/>
          <p:nvPr/>
        </p:nvSpPr>
        <p:spPr>
          <a:xfrm>
            <a:off x="417000" y="23819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D’après la recommandation de l’UNESCO sur les Ressources Éducatives Libres (REL) :</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https://tinyurl.com/openedrecfr</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f81126334d_0_42"/>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gf81126334d_0_42"/>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8" name="Google Shape;168;gf81126334d_0_42"/>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gf81126334d_0_42"/>
          <p:cNvSpPr/>
          <p:nvPr/>
        </p:nvSpPr>
        <p:spPr>
          <a:xfrm>
            <a:off x="-111762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0" name="Google Shape;170;gf81126334d_0_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71" name="Google Shape;171;gf81126334d_0_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72" name="Google Shape;172;gf81126334d_0_4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73" name="Google Shape;173;gf81126334d_0_42"/>
          <p:cNvSpPr txBox="1"/>
          <p:nvPr/>
        </p:nvSpPr>
        <p:spPr>
          <a:xfrm>
            <a:off x="2017200" y="4732125"/>
            <a:ext cx="5156700" cy="4386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Permettre l'adaptation : </a:t>
            </a:r>
            <a:r>
              <a:rPr b="0" i="0" lang="en-DE" sz="1300" u="none" cap="none" strike="noStrike">
                <a:solidFill>
                  <a:srgbClr val="004993"/>
                </a:solidFill>
                <a:latin typeface="Open Sans"/>
                <a:ea typeface="Open Sans"/>
                <a:cs typeface="Open Sans"/>
                <a:sym typeface="Open Sans"/>
              </a:rPr>
              <a:t>les enseignants peuvent (en partie ou totalement) personnaliser les REL, en créant le meilleur mélange de supports de cours pour chaque expérience d'apprentissage, améliorant ainsi continuellement la qualité des REL.</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Garantir des pédagogies ouvertes :</a:t>
            </a:r>
            <a:r>
              <a:rPr b="0" i="0" lang="en-DE" sz="1300" u="none" cap="none" strike="noStrike">
                <a:solidFill>
                  <a:srgbClr val="004993"/>
                </a:solidFill>
                <a:latin typeface="Open Sans"/>
                <a:ea typeface="Open Sans"/>
                <a:cs typeface="Open Sans"/>
                <a:sym typeface="Open Sans"/>
              </a:rPr>
              <a:t> avec les REL, les étudiants sont profondément engagés dans les ressources éducatives et dans la création de matériels pédagogiques, ce qui leur permet de mieux se les approprier, avec l'aide de l'enseignant.</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Améliorer la réputation :</a:t>
            </a:r>
            <a:r>
              <a:rPr b="0" i="0" lang="en-DE" sz="1300" u="none" cap="none" strike="noStrike">
                <a:solidFill>
                  <a:srgbClr val="004993"/>
                </a:solidFill>
                <a:latin typeface="Open Sans"/>
                <a:ea typeface="Open Sans"/>
                <a:cs typeface="Open Sans"/>
                <a:sym typeface="Open Sans"/>
              </a:rPr>
              <a:t> des REL de qualité améliorent la réputation de l'enseignant au niveau local, mais aussi global, tout en offrant de nouvelles opportunités de collaboration avec des collègues tout autour du monde.</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Réduire la charge de travail :</a:t>
            </a:r>
            <a:r>
              <a:rPr b="0" i="0" lang="en-DE" sz="1300" u="none" cap="none" strike="noStrike">
                <a:solidFill>
                  <a:srgbClr val="004993"/>
                </a:solidFill>
                <a:latin typeface="Open Sans"/>
                <a:ea typeface="Open Sans"/>
                <a:cs typeface="Open Sans"/>
                <a:sym typeface="Open Sans"/>
              </a:rPr>
              <a:t> </a:t>
            </a:r>
            <a:r>
              <a:rPr lang="en-DE" sz="1300">
                <a:solidFill>
                  <a:srgbClr val="004993"/>
                </a:solidFill>
                <a:latin typeface="Open Sans"/>
                <a:ea typeface="Open Sans"/>
                <a:cs typeface="Open Sans"/>
                <a:sym typeface="Open Sans"/>
              </a:rPr>
              <a:t>l</a:t>
            </a:r>
            <a:r>
              <a:rPr b="0" i="0" lang="en-DE" sz="1300" u="none" cap="none" strike="noStrike">
                <a:solidFill>
                  <a:srgbClr val="004993"/>
                </a:solidFill>
                <a:latin typeface="Open Sans"/>
                <a:ea typeface="Open Sans"/>
                <a:cs typeface="Open Sans"/>
                <a:sym typeface="Open Sans"/>
              </a:rPr>
              <a:t>es enseignants n'ont pas à réinventer la roue à chaque fois, mais peuvent réutiliser l'existant.</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rPr b="0" i="0" lang="en-DE" sz="1300" u="none" cap="none" strike="noStrike">
                <a:solidFill>
                  <a:srgbClr val="004993"/>
                </a:solidFill>
                <a:latin typeface="Open Sans"/>
                <a:ea typeface="Open Sans"/>
                <a:cs typeface="Open Sans"/>
                <a:sym typeface="Open Sans"/>
              </a:rPr>
              <a:t> </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(S')inspirer : </a:t>
            </a:r>
            <a:r>
              <a:rPr lang="en-DE" sz="1300">
                <a:solidFill>
                  <a:srgbClr val="004993"/>
                </a:solidFill>
                <a:latin typeface="Open Sans"/>
                <a:ea typeface="Open Sans"/>
                <a:cs typeface="Open Sans"/>
                <a:sym typeface="Open Sans"/>
              </a:rPr>
              <a:t>l</a:t>
            </a:r>
            <a:r>
              <a:rPr b="0" i="0" lang="en-DE" sz="1300" u="none" cap="none" strike="noStrike">
                <a:solidFill>
                  <a:srgbClr val="004993"/>
                </a:solidFill>
                <a:latin typeface="Open Sans"/>
                <a:ea typeface="Open Sans"/>
                <a:cs typeface="Open Sans"/>
                <a:sym typeface="Open Sans"/>
              </a:rPr>
              <a:t>es REL sont un moyen d'obtenir de nouvelles idées.</a:t>
            </a:r>
            <a:endParaRPr b="1" i="0" sz="1400" u="none" cap="none" strike="noStrike">
              <a:solidFill>
                <a:srgbClr val="004993"/>
              </a:solidFill>
              <a:latin typeface="Open Sans"/>
              <a:ea typeface="Open Sans"/>
              <a:cs typeface="Open Sans"/>
              <a:sym typeface="Open Sans"/>
            </a:endParaRPr>
          </a:p>
        </p:txBody>
      </p:sp>
      <p:sp>
        <p:nvSpPr>
          <p:cNvPr id="174" name="Google Shape;174;gf81126334d_0_42"/>
          <p:cNvSpPr txBox="1"/>
          <p:nvPr/>
        </p:nvSpPr>
        <p:spPr>
          <a:xfrm>
            <a:off x="2017200" y="3946500"/>
            <a:ext cx="53541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Avantages de l'Éducation Ouverte pour les enseignants</a:t>
            </a:r>
            <a:endParaRPr b="1" i="0" sz="2000" u="none" cap="none" strike="noStrike">
              <a:solidFill>
                <a:srgbClr val="004993"/>
              </a:solidFill>
              <a:latin typeface="Open Sans"/>
              <a:ea typeface="Open Sans"/>
              <a:cs typeface="Open Sans"/>
              <a:sym typeface="Open Sans"/>
            </a:endParaRPr>
          </a:p>
        </p:txBody>
      </p:sp>
      <p:sp>
        <p:nvSpPr>
          <p:cNvPr id="175" name="Google Shape;175;gf81126334d_0_42"/>
          <p:cNvSpPr txBox="1"/>
          <p:nvPr/>
        </p:nvSpPr>
        <p:spPr>
          <a:xfrm>
            <a:off x="2328000" y="332471"/>
            <a:ext cx="46293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a:t>
            </a:r>
            <a:r>
              <a:rPr b="1" i="0" lang="en-DE" sz="1400" u="none" cap="none" strike="noStrike">
                <a:solidFill>
                  <a:srgbClr val="004993"/>
                </a:solidFill>
                <a:latin typeface="Open Sans"/>
                <a:ea typeface="Open Sans"/>
                <a:cs typeface="Open Sans"/>
                <a:sym typeface="Open Sans"/>
              </a:rPr>
              <a:t>Les ressources éducatives libres (REL) </a:t>
            </a:r>
            <a:r>
              <a:rPr b="0" i="0" lang="en-DE" sz="1400" u="none" cap="none" strike="noStrike">
                <a:solidFill>
                  <a:srgbClr val="004993"/>
                </a:solidFill>
                <a:latin typeface="Open Sans"/>
                <a:ea typeface="Open Sans"/>
                <a:cs typeface="Open Sans"/>
                <a:sym typeface="Open Sans"/>
              </a:rPr>
              <a:t>sont des matériels d’apprentissage, d’enseignement, et de recherche sur </a:t>
            </a:r>
            <a:r>
              <a:rPr b="1" i="0" lang="en-DE" sz="1400" u="none" cap="none" strike="noStrike">
                <a:solidFill>
                  <a:srgbClr val="004993"/>
                </a:solidFill>
                <a:latin typeface="Open Sans"/>
                <a:ea typeface="Open Sans"/>
                <a:cs typeface="Open Sans"/>
                <a:sym typeface="Open Sans"/>
              </a:rPr>
              <a:t>tout format et support</a:t>
            </a:r>
            <a:r>
              <a:rPr b="0" i="0" lang="en-DE" sz="1400" u="none" cap="none" strike="noStrike">
                <a:solidFill>
                  <a:srgbClr val="004993"/>
                </a:solidFill>
                <a:latin typeface="Open Sans"/>
                <a:ea typeface="Open Sans"/>
                <a:cs typeface="Open Sans"/>
                <a:sym typeface="Open Sans"/>
              </a:rPr>
              <a:t>, relevant du domaine public ou bien protégés par le droit d’auteur et publiés sous </a:t>
            </a:r>
            <a:r>
              <a:rPr b="1" i="0" lang="en-DE" sz="1400" u="none" cap="none" strike="noStrike">
                <a:solidFill>
                  <a:srgbClr val="004993"/>
                </a:solidFill>
                <a:latin typeface="Open Sans"/>
                <a:ea typeface="Open Sans"/>
                <a:cs typeface="Open Sans"/>
                <a:sym typeface="Open Sans"/>
              </a:rPr>
              <a:t>licence ouverte</a:t>
            </a:r>
            <a:r>
              <a:rPr b="0" i="0" lang="en-DE" sz="1400" u="none" cap="none" strike="noStrik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r>
              <a:rPr lang="en-D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
        <p:nvSpPr>
          <p:cNvPr id="176" name="Google Shape;176;gf81126334d_0_42"/>
          <p:cNvSpPr txBox="1"/>
          <p:nvPr/>
        </p:nvSpPr>
        <p:spPr>
          <a:xfrm>
            <a:off x="493200" y="23819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D’après la recommandation de l’UNESCO sur les Ressources Éducatives Libres (REL) :</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https://tinyurl.com/openedrecfr</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gf7f8b365c8_1_23"/>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gf7f8b365c8_1_23"/>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3" name="Google Shape;183;gf7f8b365c8_1_2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gf7f8b365c8_1_23"/>
          <p:cNvSpPr/>
          <p:nvPr/>
        </p:nvSpPr>
        <p:spPr>
          <a:xfrm>
            <a:off x="-121792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5" name="Google Shape;185;gf7f8b365c8_1_2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6" name="Google Shape;186;gf7f8b365c8_1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7" name="Google Shape;187;gf7f8b365c8_1_2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8" name="Google Shape;188;gf7f8b365c8_1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89" name="Google Shape;189;gf7f8b365c8_1_23"/>
          <p:cNvSpPr txBox="1"/>
          <p:nvPr/>
        </p:nvSpPr>
        <p:spPr>
          <a:xfrm>
            <a:off x="2017200" y="4823500"/>
            <a:ext cx="4869900" cy="394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300" u="none" cap="none" strike="noStrike">
                <a:solidFill>
                  <a:srgbClr val="004993"/>
                </a:solidFill>
                <a:latin typeface="Open Sans"/>
                <a:ea typeface="Open Sans"/>
                <a:cs typeface="Open Sans"/>
                <a:sym typeface="Open Sans"/>
              </a:rPr>
              <a:t>Favoriser la pédagogie active : </a:t>
            </a:r>
            <a:r>
              <a:rPr b="0" i="0" lang="en-DE" sz="1300" u="none" cap="none" strike="noStrike">
                <a:solidFill>
                  <a:srgbClr val="004993"/>
                </a:solidFill>
                <a:latin typeface="Open Sans"/>
                <a:ea typeface="Open Sans"/>
                <a:cs typeface="Open Sans"/>
                <a:sym typeface="Open Sans"/>
              </a:rPr>
              <a:t>les enseignants peuvent concevoir des stratégies de terrain pour soutenir les expériences d'apprentissage par la pratique basées sur le remixage/adaptation des REL.</a:t>
            </a:r>
            <a:endParaRPr b="0" i="0" sz="13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Favoriser la collaboration :</a:t>
            </a:r>
            <a:r>
              <a:rPr b="0" i="0" lang="en-DE" sz="1300" u="none" cap="none" strike="noStrike">
                <a:solidFill>
                  <a:srgbClr val="004993"/>
                </a:solidFill>
                <a:latin typeface="Open Sans"/>
                <a:ea typeface="Open Sans"/>
                <a:cs typeface="Open Sans"/>
                <a:sym typeface="Open Sans"/>
              </a:rPr>
              <a:t> le retour d'information entre pairs, la collaboration entre étudiants et la participation d'experts sont amplifiés et enrichissent les enseignants, grâce au processus imposé par les licences ouvertes.</a:t>
            </a:r>
            <a:endParaRPr b="0" i="0" sz="13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Soutenir l'innovation :</a:t>
            </a:r>
            <a:r>
              <a:rPr b="0" i="0" lang="en-DE" sz="1300" u="none" cap="none" strike="noStrike">
                <a:solidFill>
                  <a:srgbClr val="004993"/>
                </a:solidFill>
                <a:latin typeface="Open Sans"/>
                <a:ea typeface="Open Sans"/>
                <a:cs typeface="Open Sans"/>
                <a:sym typeface="Open Sans"/>
              </a:rPr>
              <a:t> </a:t>
            </a:r>
            <a:r>
              <a:rPr lang="en-DE" sz="1300">
                <a:solidFill>
                  <a:srgbClr val="004993"/>
                </a:solidFill>
                <a:latin typeface="Open Sans"/>
                <a:ea typeface="Open Sans"/>
                <a:cs typeface="Open Sans"/>
                <a:sym typeface="Open Sans"/>
              </a:rPr>
              <a:t>l</a:t>
            </a:r>
            <a:r>
              <a:rPr b="0" i="0" lang="en-DE" sz="1300" u="none" cap="none" strike="noStrike">
                <a:solidFill>
                  <a:srgbClr val="004993"/>
                </a:solidFill>
                <a:latin typeface="Open Sans"/>
                <a:ea typeface="Open Sans"/>
                <a:cs typeface="Open Sans"/>
                <a:sym typeface="Open Sans"/>
              </a:rPr>
              <a:t>es REL offrent la possibilité d'améliorer la qualité des matériels pédagogiques et d'apprentissage, ce qui permet à d'autres de s'en inspirer et de fournir un retour constructif.</a:t>
            </a:r>
            <a:endParaRPr b="0" i="0" sz="13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Assurer la transmission :</a:t>
            </a:r>
            <a:r>
              <a:rPr b="0" i="0" lang="en-DE" sz="1300" u="none" cap="none" strike="noStrike">
                <a:solidFill>
                  <a:srgbClr val="004993"/>
                </a:solidFill>
                <a:latin typeface="Open Sans"/>
                <a:ea typeface="Open Sans"/>
                <a:cs typeface="Open Sans"/>
                <a:sym typeface="Open Sans"/>
              </a:rPr>
              <a:t> </a:t>
            </a:r>
            <a:r>
              <a:rPr lang="en-DE" sz="1300">
                <a:solidFill>
                  <a:srgbClr val="004993"/>
                </a:solidFill>
                <a:latin typeface="Open Sans"/>
                <a:ea typeface="Open Sans"/>
                <a:cs typeface="Open Sans"/>
                <a:sym typeface="Open Sans"/>
              </a:rPr>
              <a:t>l</a:t>
            </a:r>
            <a:r>
              <a:rPr b="0" i="0" lang="en-DE" sz="1300" u="none" cap="none" strike="noStrike">
                <a:solidFill>
                  <a:srgbClr val="004993"/>
                </a:solidFill>
                <a:latin typeface="Open Sans"/>
                <a:ea typeface="Open Sans"/>
                <a:cs typeface="Open Sans"/>
                <a:sym typeface="Open Sans"/>
              </a:rPr>
              <a:t>e processus de réutilisation déclenché par les REL se poursuit même après la retraite.</a:t>
            </a:r>
            <a:endParaRPr b="1" i="0" sz="2000" u="none" cap="none" strike="noStrike">
              <a:solidFill>
                <a:srgbClr val="FFDE59"/>
              </a:solidFill>
              <a:latin typeface="Open Sans"/>
              <a:ea typeface="Open Sans"/>
              <a:cs typeface="Open Sans"/>
              <a:sym typeface="Open Sans"/>
            </a:endParaRPr>
          </a:p>
        </p:txBody>
      </p:sp>
      <p:pic>
        <p:nvPicPr>
          <p:cNvPr id="190" name="Google Shape;190;gf7f8b365c8_1_2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91" name="Google Shape;191;gf7f8b365c8_1_23"/>
          <p:cNvSpPr txBox="1"/>
          <p:nvPr/>
        </p:nvSpPr>
        <p:spPr>
          <a:xfrm>
            <a:off x="2328000" y="332471"/>
            <a:ext cx="46293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a:t>
            </a:r>
            <a:r>
              <a:rPr b="1" i="0" lang="en-DE" sz="1400" u="none" cap="none" strike="noStrike">
                <a:solidFill>
                  <a:srgbClr val="004993"/>
                </a:solidFill>
                <a:latin typeface="Open Sans"/>
                <a:ea typeface="Open Sans"/>
                <a:cs typeface="Open Sans"/>
                <a:sym typeface="Open Sans"/>
              </a:rPr>
              <a:t>Les ressources éducatives libres (REL) </a:t>
            </a:r>
            <a:r>
              <a:rPr b="0" i="0" lang="en-DE" sz="1400" u="none" cap="none" strike="noStrike">
                <a:solidFill>
                  <a:srgbClr val="004993"/>
                </a:solidFill>
                <a:latin typeface="Open Sans"/>
                <a:ea typeface="Open Sans"/>
                <a:cs typeface="Open Sans"/>
                <a:sym typeface="Open Sans"/>
              </a:rPr>
              <a:t>sont des matériels d’apprentissage, d’enseignement, et de recherche sur </a:t>
            </a:r>
            <a:r>
              <a:rPr b="1" i="0" lang="en-DE" sz="1400" u="none" cap="none" strike="noStrike">
                <a:solidFill>
                  <a:srgbClr val="004993"/>
                </a:solidFill>
                <a:latin typeface="Open Sans"/>
                <a:ea typeface="Open Sans"/>
                <a:cs typeface="Open Sans"/>
                <a:sym typeface="Open Sans"/>
              </a:rPr>
              <a:t>tout format et support</a:t>
            </a:r>
            <a:r>
              <a:rPr b="0" i="0" lang="en-DE" sz="1400" u="none" cap="none" strike="noStrike">
                <a:solidFill>
                  <a:srgbClr val="004993"/>
                </a:solidFill>
                <a:latin typeface="Open Sans"/>
                <a:ea typeface="Open Sans"/>
                <a:cs typeface="Open Sans"/>
                <a:sym typeface="Open Sans"/>
              </a:rPr>
              <a:t>, relevant du domaine public ou bien protégés par le droit d’auteur et publiés sous </a:t>
            </a:r>
            <a:r>
              <a:rPr b="1" i="0" lang="en-DE" sz="1400" u="none" cap="none" strike="noStrike">
                <a:solidFill>
                  <a:srgbClr val="004993"/>
                </a:solidFill>
                <a:latin typeface="Open Sans"/>
                <a:ea typeface="Open Sans"/>
                <a:cs typeface="Open Sans"/>
                <a:sym typeface="Open Sans"/>
              </a:rPr>
              <a:t>licence ouverte</a:t>
            </a:r>
            <a:r>
              <a:rPr b="0" i="0" lang="en-DE" sz="1400" u="none" cap="none" strike="noStrik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r>
              <a:rPr lang="en-D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
        <p:nvSpPr>
          <p:cNvPr id="192" name="Google Shape;192;gf7f8b365c8_1_23"/>
          <p:cNvSpPr txBox="1"/>
          <p:nvPr/>
        </p:nvSpPr>
        <p:spPr>
          <a:xfrm>
            <a:off x="493200" y="23819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D’après la recommandation de l’UNESCO sur les Ressources Éducatives Libres (REL) :</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https://tinyurl.com/openedrecfr</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93" name="Google Shape;193;gf7f8b365c8_1_23"/>
          <p:cNvSpPr txBox="1"/>
          <p:nvPr/>
        </p:nvSpPr>
        <p:spPr>
          <a:xfrm>
            <a:off x="2017200" y="3946500"/>
            <a:ext cx="53541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Avantages de l'Éducation Ouverte pour les enseignants</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f81126334d_0_64"/>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gf81126334d_0_64"/>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00" name="Google Shape;200;gf81126334d_0_6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1" name="Google Shape;201;gf81126334d_0_6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2" name="Google Shape;202;gf81126334d_0_6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3" name="Google Shape;203;gf81126334d_0_6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4" name="Google Shape;204;gf81126334d_0_6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5" name="Google Shape;205;gf81126334d_0_64"/>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06" name="Google Shape;206;gf81126334d_0_64"/>
          <p:cNvSpPr/>
          <p:nvPr/>
        </p:nvSpPr>
        <p:spPr>
          <a:xfrm>
            <a:off x="-12078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gf81126334d_0_64"/>
          <p:cNvSpPr txBox="1"/>
          <p:nvPr/>
        </p:nvSpPr>
        <p:spPr>
          <a:xfrm>
            <a:off x="1989575" y="4804075"/>
            <a:ext cx="4967700" cy="3376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Élargir les choix :</a:t>
            </a:r>
            <a:r>
              <a:rPr b="0" i="0" lang="en-DE" sz="1300" u="none" cap="none" strike="noStrike">
                <a:solidFill>
                  <a:srgbClr val="004993"/>
                </a:solidFill>
                <a:latin typeface="Open Sans"/>
                <a:ea typeface="Open Sans"/>
                <a:cs typeface="Open Sans"/>
                <a:sym typeface="Open Sans"/>
              </a:rPr>
              <a:t> </a:t>
            </a:r>
            <a:r>
              <a:rPr lang="en-DE" sz="1300">
                <a:solidFill>
                  <a:srgbClr val="004993"/>
                </a:solidFill>
                <a:latin typeface="Open Sans"/>
                <a:ea typeface="Open Sans"/>
                <a:cs typeface="Open Sans"/>
                <a:sym typeface="Open Sans"/>
              </a:rPr>
              <a:t>l</a:t>
            </a:r>
            <a:r>
              <a:rPr b="0" i="0" lang="en-DE" sz="1300" u="none" cap="none" strike="noStrike">
                <a:solidFill>
                  <a:srgbClr val="004993"/>
                </a:solidFill>
                <a:latin typeface="Open Sans"/>
                <a:ea typeface="Open Sans"/>
                <a:cs typeface="Open Sans"/>
                <a:sym typeface="Open Sans"/>
              </a:rPr>
              <a:t>es manuels partagés en REL sont de nouvelles ressources pour les enseignants et peuvent garantir le même niveau de qualité que les manuels traditionnels.</a:t>
            </a:r>
            <a:endParaRPr b="0" i="0" sz="13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Renforcer la liberté académique :</a:t>
            </a:r>
            <a:r>
              <a:rPr b="0" i="0" lang="en-DE" sz="1300" u="none" cap="none" strike="noStrike">
                <a:solidFill>
                  <a:srgbClr val="004993"/>
                </a:solidFill>
                <a:latin typeface="Open Sans"/>
                <a:ea typeface="Open Sans"/>
                <a:cs typeface="Open Sans"/>
                <a:sym typeface="Open Sans"/>
              </a:rPr>
              <a:t> </a:t>
            </a:r>
            <a:r>
              <a:rPr lang="en-DE" sz="1300">
                <a:solidFill>
                  <a:srgbClr val="004993"/>
                </a:solidFill>
                <a:latin typeface="Open Sans"/>
                <a:ea typeface="Open Sans"/>
                <a:cs typeface="Open Sans"/>
                <a:sym typeface="Open Sans"/>
              </a:rPr>
              <a:t>l</a:t>
            </a:r>
            <a:r>
              <a:rPr b="0" i="0" lang="en-DE" sz="1300" u="none" cap="none" strike="noStrike">
                <a:solidFill>
                  <a:srgbClr val="004993"/>
                </a:solidFill>
                <a:latin typeface="Open Sans"/>
                <a:ea typeface="Open Sans"/>
                <a:cs typeface="Open Sans"/>
                <a:sym typeface="Open Sans"/>
              </a:rPr>
              <a:t>es REL dotées de licences ouvertes permettent aux professeurs de modifier et de mettre à jour régulièrement des ressources pédagogiques pour leurs cours.</a:t>
            </a:r>
            <a:endParaRPr b="0" i="0" sz="13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3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Valoriser l'innovation et la créativité :</a:t>
            </a:r>
            <a:r>
              <a:rPr b="0" i="0" lang="en-DE" sz="1300" u="none" cap="none" strike="noStrike">
                <a:solidFill>
                  <a:srgbClr val="004993"/>
                </a:solidFill>
                <a:latin typeface="Open Sans"/>
                <a:ea typeface="Open Sans"/>
                <a:cs typeface="Open Sans"/>
                <a:sym typeface="Open Sans"/>
              </a:rPr>
              <a:t> </a:t>
            </a:r>
            <a:r>
              <a:rPr lang="en-DE" sz="1300">
                <a:solidFill>
                  <a:srgbClr val="004993"/>
                </a:solidFill>
                <a:latin typeface="Open Sans"/>
                <a:ea typeface="Open Sans"/>
                <a:cs typeface="Open Sans"/>
                <a:sym typeface="Open Sans"/>
              </a:rPr>
              <a:t>l</a:t>
            </a:r>
            <a:r>
              <a:rPr b="0" i="0" lang="en-DE" sz="1300" u="none" cap="none" strike="noStrike">
                <a:solidFill>
                  <a:srgbClr val="004993"/>
                </a:solidFill>
                <a:latin typeface="Open Sans"/>
                <a:ea typeface="Open Sans"/>
                <a:cs typeface="Open Sans"/>
                <a:sym typeface="Open Sans"/>
              </a:rPr>
              <a:t>a créativité du corps enseignant peut favorablement impressionner les étudiants et les possibles financeurs. Cela permet d'augmenter le nombre d'étudiants inscrits à certains cours et de valoriser les enseignants individuels.</a:t>
            </a:r>
            <a:endParaRPr b="1" i="0" sz="2000" u="none" cap="none" strike="noStrike">
              <a:solidFill>
                <a:srgbClr val="FFDE59"/>
              </a:solidFill>
              <a:latin typeface="Open Sans"/>
              <a:ea typeface="Open Sans"/>
              <a:cs typeface="Open Sans"/>
              <a:sym typeface="Open Sans"/>
            </a:endParaRPr>
          </a:p>
        </p:txBody>
      </p:sp>
      <p:sp>
        <p:nvSpPr>
          <p:cNvPr id="208" name="Google Shape;208;gf81126334d_0_64"/>
          <p:cNvSpPr txBox="1"/>
          <p:nvPr/>
        </p:nvSpPr>
        <p:spPr>
          <a:xfrm>
            <a:off x="2328000" y="332471"/>
            <a:ext cx="46293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a:t>
            </a:r>
            <a:r>
              <a:rPr b="1" i="0" lang="en-DE" sz="1400" u="none" cap="none" strike="noStrike">
                <a:solidFill>
                  <a:srgbClr val="004993"/>
                </a:solidFill>
                <a:latin typeface="Open Sans"/>
                <a:ea typeface="Open Sans"/>
                <a:cs typeface="Open Sans"/>
                <a:sym typeface="Open Sans"/>
              </a:rPr>
              <a:t>Les ressources éducatives libres (REL) </a:t>
            </a:r>
            <a:r>
              <a:rPr b="0" i="0" lang="en-DE" sz="1400" u="none" cap="none" strike="noStrike">
                <a:solidFill>
                  <a:srgbClr val="004993"/>
                </a:solidFill>
                <a:latin typeface="Open Sans"/>
                <a:ea typeface="Open Sans"/>
                <a:cs typeface="Open Sans"/>
                <a:sym typeface="Open Sans"/>
              </a:rPr>
              <a:t>sont des matériels d’apprentissage, d’enseignement, et de recherche sur </a:t>
            </a:r>
            <a:r>
              <a:rPr b="1" i="0" lang="en-DE" sz="1400" u="none" cap="none" strike="noStrike">
                <a:solidFill>
                  <a:srgbClr val="004993"/>
                </a:solidFill>
                <a:latin typeface="Open Sans"/>
                <a:ea typeface="Open Sans"/>
                <a:cs typeface="Open Sans"/>
                <a:sym typeface="Open Sans"/>
              </a:rPr>
              <a:t>tout format et support</a:t>
            </a:r>
            <a:r>
              <a:rPr b="0" i="0" lang="en-DE" sz="1400" u="none" cap="none" strike="noStrike">
                <a:solidFill>
                  <a:srgbClr val="004993"/>
                </a:solidFill>
                <a:latin typeface="Open Sans"/>
                <a:ea typeface="Open Sans"/>
                <a:cs typeface="Open Sans"/>
                <a:sym typeface="Open Sans"/>
              </a:rPr>
              <a:t>, relevant du domaine public ou bien protégés par le droit d’auteur et publiés sous </a:t>
            </a:r>
            <a:r>
              <a:rPr b="1" i="0" lang="en-DE" sz="1400" u="none" cap="none" strike="noStrike">
                <a:solidFill>
                  <a:srgbClr val="004993"/>
                </a:solidFill>
                <a:latin typeface="Open Sans"/>
                <a:ea typeface="Open Sans"/>
                <a:cs typeface="Open Sans"/>
                <a:sym typeface="Open Sans"/>
              </a:rPr>
              <a:t>licence ouverte</a:t>
            </a:r>
            <a:r>
              <a:rPr b="0" i="0" lang="en-DE" sz="1400" u="none" cap="none" strike="noStrike">
                <a:solidFill>
                  <a:srgbClr val="004993"/>
                </a:solidFill>
                <a:latin typeface="Open Sans"/>
                <a:ea typeface="Open Sans"/>
                <a:cs typeface="Open Sans"/>
                <a:sym typeface="Open Sans"/>
              </a:rPr>
              <a:t>, qui autorisent leur consultation, leur réutilisation, leur utilisation à d’autres fins, leur adaptation et leur redistribution gratuites par d’autres</a:t>
            </a:r>
            <a:r>
              <a:rPr lang="en-DE">
                <a:solidFill>
                  <a:srgbClr val="004993"/>
                </a:solidFill>
                <a:latin typeface="Open Sans"/>
                <a:ea typeface="Open Sans"/>
                <a:cs typeface="Open Sans"/>
                <a:sym typeface="Open Sans"/>
              </a:rPr>
              <a:t>”</a:t>
            </a:r>
            <a:endParaRPr b="0" i="0" sz="1700" u="none" cap="none" strike="noStrike">
              <a:solidFill>
                <a:srgbClr val="000000"/>
              </a:solidFill>
              <a:latin typeface="Open Sans"/>
              <a:ea typeface="Open Sans"/>
              <a:cs typeface="Open Sans"/>
              <a:sym typeface="Open Sans"/>
            </a:endParaRPr>
          </a:p>
        </p:txBody>
      </p:sp>
      <p:sp>
        <p:nvSpPr>
          <p:cNvPr id="209" name="Google Shape;209;gf81126334d_0_64"/>
          <p:cNvSpPr txBox="1"/>
          <p:nvPr/>
        </p:nvSpPr>
        <p:spPr>
          <a:xfrm>
            <a:off x="493200" y="23819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D’après la recommandation de l’UNESCO sur les Ressources Éducatives Libres (REL) :</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https://tinyurl.com/openedrecfr</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10" name="Google Shape;210;gf81126334d_0_64"/>
          <p:cNvSpPr txBox="1"/>
          <p:nvPr/>
        </p:nvSpPr>
        <p:spPr>
          <a:xfrm>
            <a:off x="2017200" y="3946500"/>
            <a:ext cx="53541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Avantages de l'Éducation Ouverte pour les enseignants</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2021-07-01T10:24:04Z</dcterms:created>
  <dc:creator>Agata Morka</dc:creator>
</cp:coreProperties>
</file>